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askerville Display PT" charset="1" panose="02030602080406020203"/>
      <p:regular r:id="rId14"/>
    </p:embeddedFont>
    <p:embeddedFont>
      <p:font typeface="Public Sans Thin Italics" charset="1" panose="00000000000000000000"/>
      <p:regular r:id="rId15"/>
    </p:embeddedFont>
    <p:embeddedFont>
      <p:font typeface="Public Sans Thin" charset="1" panose="00000000000000000000"/>
      <p:regular r:id="rId16"/>
    </p:embeddedFont>
    <p:embeddedFont>
      <p:font typeface="Public Sans" charset="1" panose="00000000000000000000"/>
      <p:regular r:id="rId17"/>
    </p:embeddedFont>
    <p:embeddedFont>
      <p:font typeface="Public Sans Bold"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grpSp>
        <p:nvGrpSpPr>
          <p:cNvPr name="Group 2" id="2"/>
          <p:cNvGrpSpPr/>
          <p:nvPr/>
        </p:nvGrpSpPr>
        <p:grpSpPr>
          <a:xfrm rot="0">
            <a:off x="-3854849" y="-4690741"/>
            <a:ext cx="11584761" cy="1158476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6667"/>
              </a:srgbClr>
            </a:solidFill>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grpSp>
        <p:nvGrpSpPr>
          <p:cNvPr name="Group 5" id="5"/>
          <p:cNvGrpSpPr>
            <a:grpSpLocks noChangeAspect="true"/>
          </p:cNvGrpSpPr>
          <p:nvPr/>
        </p:nvGrpSpPr>
        <p:grpSpPr>
          <a:xfrm rot="0">
            <a:off x="11477297" y="3253698"/>
            <a:ext cx="5463439" cy="5463439"/>
            <a:chOff x="0" y="0"/>
            <a:chExt cx="14840029" cy="14840029"/>
          </a:xfrm>
        </p:grpSpPr>
        <p:sp>
          <p:nvSpPr>
            <p:cNvPr name="Freeform 6" id="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CF4"/>
            </a:solidFill>
          </p:spPr>
        </p:sp>
        <p:sp>
          <p:nvSpPr>
            <p:cNvPr name="Freeform 7" id="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1E1B1B"/>
            </a:solidFill>
          </p:spPr>
        </p:sp>
        <p:sp>
          <p:nvSpPr>
            <p:cNvPr name="Freeform 8" id="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23" t="0" r="223" b="0"/>
              </a:stretch>
            </a:blipFill>
          </p:spPr>
        </p:sp>
      </p:grpSp>
      <p:sp>
        <p:nvSpPr>
          <p:cNvPr name="AutoShape 9" id="9"/>
          <p:cNvSpPr/>
          <p:nvPr/>
        </p:nvSpPr>
        <p:spPr>
          <a:xfrm>
            <a:off x="1028700" y="1019175"/>
            <a:ext cx="16139196" cy="0"/>
          </a:xfrm>
          <a:prstGeom prst="line">
            <a:avLst/>
          </a:prstGeom>
          <a:ln cap="flat" w="19050">
            <a:solidFill>
              <a:srgbClr val="FFFCF4"/>
            </a:solidFill>
            <a:prstDash val="solid"/>
            <a:headEnd type="none" len="sm" w="sm"/>
            <a:tailEnd type="none" len="sm" w="sm"/>
          </a:ln>
        </p:spPr>
      </p:sp>
      <p:sp>
        <p:nvSpPr>
          <p:cNvPr name="Freeform 10" id="10"/>
          <p:cNvSpPr/>
          <p:nvPr/>
        </p:nvSpPr>
        <p:spPr>
          <a:xfrm flipH="false" flipV="false" rot="0">
            <a:off x="16245812" y="1303350"/>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028700" y="2069989"/>
            <a:ext cx="9853754" cy="1183709"/>
          </a:xfrm>
          <a:prstGeom prst="rect">
            <a:avLst/>
          </a:prstGeom>
        </p:spPr>
        <p:txBody>
          <a:bodyPr anchor="t" rtlCol="false" tIns="0" lIns="0" bIns="0" rIns="0">
            <a:spAutoFit/>
          </a:bodyPr>
          <a:lstStyle/>
          <a:p>
            <a:pPr algn="l">
              <a:lnSpc>
                <a:spcPts val="9348"/>
              </a:lnSpc>
            </a:pPr>
            <a:r>
              <a:rPr lang="en-US" sz="7790" spc="38">
                <a:solidFill>
                  <a:srgbClr val="FFFCF4"/>
                </a:solidFill>
                <a:latin typeface="Baskerville Display PT"/>
                <a:ea typeface="Baskerville Display PT"/>
                <a:cs typeface="Baskerville Display PT"/>
                <a:sym typeface="Baskerville Display PT"/>
              </a:rPr>
              <a:t>SANTHOSHKUMAR.S</a:t>
            </a:r>
          </a:p>
        </p:txBody>
      </p:sp>
      <p:sp>
        <p:nvSpPr>
          <p:cNvPr name="TextBox 12" id="12"/>
          <p:cNvSpPr txBox="true"/>
          <p:nvPr/>
        </p:nvSpPr>
        <p:spPr>
          <a:xfrm rot="0">
            <a:off x="1028700" y="4206198"/>
            <a:ext cx="6501878" cy="744046"/>
          </a:xfrm>
          <a:prstGeom prst="rect">
            <a:avLst/>
          </a:prstGeom>
        </p:spPr>
        <p:txBody>
          <a:bodyPr anchor="t" rtlCol="false" tIns="0" lIns="0" bIns="0" rIns="0">
            <a:spAutoFit/>
          </a:bodyPr>
          <a:lstStyle/>
          <a:p>
            <a:pPr algn="l" marL="0" indent="0" lvl="0">
              <a:lnSpc>
                <a:spcPts val="6029"/>
              </a:lnSpc>
              <a:spcBef>
                <a:spcPct val="0"/>
              </a:spcBef>
            </a:pPr>
            <a:r>
              <a:rPr lang="en-US" sz="4368" i="true">
                <a:solidFill>
                  <a:srgbClr val="FFFCF4"/>
                </a:solidFill>
                <a:latin typeface="Public Sans Thin Italics"/>
                <a:ea typeface="Public Sans Thin Italics"/>
                <a:cs typeface="Public Sans Thin Italics"/>
                <a:sym typeface="Public Sans Thin Italics"/>
              </a:rPr>
              <a:t>Software Developer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grpSp>
        <p:nvGrpSpPr>
          <p:cNvPr name="Group 2" id="2"/>
          <p:cNvGrpSpPr/>
          <p:nvPr/>
        </p:nvGrpSpPr>
        <p:grpSpPr>
          <a:xfrm rot="0">
            <a:off x="-266536" y="0"/>
            <a:ext cx="2200017" cy="10698919"/>
            <a:chOff x="0" y="0"/>
            <a:chExt cx="579428" cy="2817822"/>
          </a:xfrm>
        </p:grpSpPr>
        <p:sp>
          <p:nvSpPr>
            <p:cNvPr name="Freeform 3" id="3"/>
            <p:cNvSpPr/>
            <p:nvPr/>
          </p:nvSpPr>
          <p:spPr>
            <a:xfrm flipH="false" flipV="false" rot="0">
              <a:off x="0" y="0"/>
              <a:ext cx="579428" cy="2817822"/>
            </a:xfrm>
            <a:custGeom>
              <a:avLst/>
              <a:gdLst/>
              <a:ahLst/>
              <a:cxnLst/>
              <a:rect r="r" b="b" t="t" l="l"/>
              <a:pathLst>
                <a:path h="2817822" w="579428">
                  <a:moveTo>
                    <a:pt x="0" y="0"/>
                  </a:moveTo>
                  <a:lnTo>
                    <a:pt x="579428" y="0"/>
                  </a:lnTo>
                  <a:lnTo>
                    <a:pt x="579428" y="2817822"/>
                  </a:lnTo>
                  <a:lnTo>
                    <a:pt x="0" y="2817822"/>
                  </a:lnTo>
                  <a:close/>
                </a:path>
              </a:pathLst>
            </a:custGeom>
            <a:solidFill>
              <a:srgbClr val="FFFCF4"/>
            </a:solidFill>
          </p:spPr>
        </p:sp>
        <p:sp>
          <p:nvSpPr>
            <p:cNvPr name="TextBox 4" id="4"/>
            <p:cNvSpPr txBox="true"/>
            <p:nvPr/>
          </p:nvSpPr>
          <p:spPr>
            <a:xfrm>
              <a:off x="0" y="-66675"/>
              <a:ext cx="579428" cy="2884497"/>
            </a:xfrm>
            <a:prstGeom prst="rect">
              <a:avLst/>
            </a:prstGeom>
          </p:spPr>
          <p:txBody>
            <a:bodyPr anchor="ctr" rtlCol="false" tIns="50800" lIns="50800" bIns="50800" rIns="50800"/>
            <a:lstStyle/>
            <a:p>
              <a:pPr algn="ctr">
                <a:lnSpc>
                  <a:spcPts val="3149"/>
                </a:lnSpc>
              </a:pPr>
            </a:p>
          </p:txBody>
        </p:sp>
      </p:grpSp>
      <p:grpSp>
        <p:nvGrpSpPr>
          <p:cNvPr name="Group 5" id="5"/>
          <p:cNvGrpSpPr/>
          <p:nvPr/>
        </p:nvGrpSpPr>
        <p:grpSpPr>
          <a:xfrm rot="0">
            <a:off x="10453432" y="1810096"/>
            <a:ext cx="11584761" cy="115847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3922"/>
              </a:srgbClr>
            </a:solidFill>
          </p:spPr>
        </p:sp>
        <p:sp>
          <p:nvSpPr>
            <p:cNvPr name="TextBox 7" id="7"/>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sp>
        <p:nvSpPr>
          <p:cNvPr name="AutoShape 8" id="8"/>
          <p:cNvSpPr/>
          <p:nvPr/>
        </p:nvSpPr>
        <p:spPr>
          <a:xfrm flipV="true">
            <a:off x="6334944" y="1019175"/>
            <a:ext cx="10832952" cy="0"/>
          </a:xfrm>
          <a:prstGeom prst="line">
            <a:avLst/>
          </a:prstGeom>
          <a:ln cap="flat" w="19050">
            <a:solidFill>
              <a:srgbClr val="FFFCF4"/>
            </a:solidFill>
            <a:prstDash val="solid"/>
            <a:headEnd type="none" len="sm" w="sm"/>
            <a:tailEnd type="none" len="sm" w="sm"/>
          </a:ln>
        </p:spPr>
      </p:sp>
      <p:sp>
        <p:nvSpPr>
          <p:cNvPr name="Freeform 9" id="9"/>
          <p:cNvSpPr/>
          <p:nvPr/>
        </p:nvSpPr>
        <p:spPr>
          <a:xfrm flipH="false" flipV="false" rot="0">
            <a:off x="16245812" y="1303350"/>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0" id="10"/>
          <p:cNvSpPr/>
          <p:nvPr/>
        </p:nvSpPr>
        <p:spPr>
          <a:xfrm flipV="true">
            <a:off x="6334944" y="9248775"/>
            <a:ext cx="10832952" cy="0"/>
          </a:xfrm>
          <a:prstGeom prst="line">
            <a:avLst/>
          </a:prstGeom>
          <a:ln cap="flat" w="19050">
            <a:solidFill>
              <a:srgbClr val="FFFCF4"/>
            </a:solidFill>
            <a:prstDash val="solid"/>
            <a:headEnd type="none" len="sm" w="sm"/>
            <a:tailEnd type="none" len="sm" w="sm"/>
          </a:ln>
        </p:spPr>
      </p:sp>
      <p:sp>
        <p:nvSpPr>
          <p:cNvPr name="Freeform 11" id="11"/>
          <p:cNvSpPr/>
          <p:nvPr/>
        </p:nvSpPr>
        <p:spPr>
          <a:xfrm flipH="false" flipV="false" rot="0">
            <a:off x="465805" y="495614"/>
            <a:ext cx="5589239" cy="9295772"/>
          </a:xfrm>
          <a:custGeom>
            <a:avLst/>
            <a:gdLst/>
            <a:ahLst/>
            <a:cxnLst/>
            <a:rect r="r" b="b" t="t" l="l"/>
            <a:pathLst>
              <a:path h="9295772" w="5589239">
                <a:moveTo>
                  <a:pt x="0" y="0"/>
                </a:moveTo>
                <a:lnTo>
                  <a:pt x="5589239" y="0"/>
                </a:lnTo>
                <a:lnTo>
                  <a:pt x="5589239" y="9295772"/>
                </a:lnTo>
                <a:lnTo>
                  <a:pt x="0" y="9295772"/>
                </a:lnTo>
                <a:lnTo>
                  <a:pt x="0" y="0"/>
                </a:lnTo>
                <a:close/>
              </a:path>
            </a:pathLst>
          </a:custGeom>
          <a:blipFill>
            <a:blip r:embed="rId4"/>
            <a:stretch>
              <a:fillRect l="-48948" t="0" r="-17366" b="0"/>
            </a:stretch>
          </a:blipFill>
        </p:spPr>
      </p:sp>
      <p:sp>
        <p:nvSpPr>
          <p:cNvPr name="TextBox 12" id="12"/>
          <p:cNvSpPr txBox="true"/>
          <p:nvPr/>
        </p:nvSpPr>
        <p:spPr>
          <a:xfrm rot="0">
            <a:off x="6351361" y="1545251"/>
            <a:ext cx="7630630" cy="1524000"/>
          </a:xfrm>
          <a:prstGeom prst="rect">
            <a:avLst/>
          </a:prstGeom>
        </p:spPr>
        <p:txBody>
          <a:bodyPr anchor="t" rtlCol="false" tIns="0" lIns="0" bIns="0" rIns="0">
            <a:spAutoFit/>
          </a:bodyPr>
          <a:lstStyle/>
          <a:p>
            <a:pPr algn="l" marL="0" indent="0" lvl="0">
              <a:lnSpc>
                <a:spcPts val="12006"/>
              </a:lnSpc>
              <a:spcBef>
                <a:spcPct val="0"/>
              </a:spcBef>
            </a:pPr>
            <a:r>
              <a:rPr lang="en-US" sz="10005" spc="-300">
                <a:solidFill>
                  <a:srgbClr val="FFFCF4"/>
                </a:solidFill>
                <a:latin typeface="Baskerville Display PT"/>
                <a:ea typeface="Baskerville Display PT"/>
                <a:cs typeface="Baskerville Display PT"/>
                <a:sym typeface="Baskerville Display PT"/>
              </a:rPr>
              <a:t>Introduction</a:t>
            </a:r>
          </a:p>
        </p:txBody>
      </p:sp>
      <p:sp>
        <p:nvSpPr>
          <p:cNvPr name="TextBox 13" id="13"/>
          <p:cNvSpPr txBox="true"/>
          <p:nvPr/>
        </p:nvSpPr>
        <p:spPr>
          <a:xfrm rot="0">
            <a:off x="7516581" y="4593002"/>
            <a:ext cx="8729231" cy="3088187"/>
          </a:xfrm>
          <a:prstGeom prst="rect">
            <a:avLst/>
          </a:prstGeom>
        </p:spPr>
        <p:txBody>
          <a:bodyPr anchor="t" rtlCol="false" tIns="0" lIns="0" bIns="0" rIns="0">
            <a:spAutoFit/>
          </a:bodyPr>
          <a:lstStyle/>
          <a:p>
            <a:pPr algn="just" marL="430083" indent="-215041" lvl="1">
              <a:lnSpc>
                <a:spcPts val="2749"/>
              </a:lnSpc>
              <a:buFont typeface="Arial"/>
              <a:buChar char="•"/>
            </a:pPr>
            <a:r>
              <a:rPr lang="en-US" sz="1992">
                <a:solidFill>
                  <a:srgbClr val="FFFCF4"/>
                </a:solidFill>
                <a:latin typeface="Public Sans Thin"/>
                <a:ea typeface="Public Sans Thin"/>
                <a:cs typeface="Public Sans Thin"/>
                <a:sym typeface="Public Sans Thin"/>
              </a:rPr>
              <a:t>Hi, I’</a:t>
            </a:r>
            <a:r>
              <a:rPr lang="en-US" sz="1992" strike="noStrike" u="none">
                <a:solidFill>
                  <a:srgbClr val="FFFCF4"/>
                </a:solidFill>
                <a:latin typeface="Public Sans Thin"/>
                <a:ea typeface="Public Sans Thin"/>
                <a:cs typeface="Public Sans Thin"/>
                <a:sym typeface="Public Sans Thin"/>
              </a:rPr>
              <a:t>m S.Santhoshkumar a passionate BCA graduate (2025) driven by curiosity, creativity, and a love for problem-solving. I enjoy turning ideas into reality—whether that’s building interactive websites, crafting engaging content, or exploring the possibilities of AI tools.</a:t>
            </a:r>
          </a:p>
          <a:p>
            <a:pPr algn="just">
              <a:lnSpc>
                <a:spcPts val="2749"/>
              </a:lnSpc>
            </a:pPr>
          </a:p>
          <a:p>
            <a:pPr algn="just" marL="430083" indent="-215041" lvl="1">
              <a:lnSpc>
                <a:spcPts val="2749"/>
              </a:lnSpc>
              <a:buFont typeface="Arial"/>
              <a:buChar char="•"/>
            </a:pPr>
            <a:r>
              <a:rPr lang="en-US" sz="1992" strike="noStrike" u="none">
                <a:solidFill>
                  <a:srgbClr val="FFFCF4"/>
                </a:solidFill>
                <a:latin typeface="Public Sans Thin"/>
                <a:ea typeface="Public Sans Thin"/>
                <a:cs typeface="Public Sans Thin"/>
                <a:sym typeface="Public Sans Thin"/>
              </a:rPr>
              <a:t>My skillset spans across web development (HTML, CSS, Js), programming languages like C, C++, Java, Python, SDLC &amp; OOPS concepts, Sql, Mysql and AI-powered solutions like ChatGPT prompt design.</a:t>
            </a:r>
          </a:p>
        </p:txBody>
      </p:sp>
      <p:sp>
        <p:nvSpPr>
          <p:cNvPr name="TextBox 14" id="14"/>
          <p:cNvSpPr txBox="true"/>
          <p:nvPr/>
        </p:nvSpPr>
        <p:spPr>
          <a:xfrm rot="0">
            <a:off x="6604832" y="3530241"/>
            <a:ext cx="3848599" cy="479023"/>
          </a:xfrm>
          <a:prstGeom prst="rect">
            <a:avLst/>
          </a:prstGeom>
        </p:spPr>
        <p:txBody>
          <a:bodyPr anchor="t" rtlCol="false" tIns="0" lIns="0" bIns="0" rIns="0">
            <a:spAutoFit/>
          </a:bodyPr>
          <a:lstStyle/>
          <a:p>
            <a:pPr algn="l">
              <a:lnSpc>
                <a:spcPts val="3857"/>
              </a:lnSpc>
            </a:pPr>
            <a:r>
              <a:rPr lang="en-US" sz="2795">
                <a:solidFill>
                  <a:srgbClr val="FFFCF4"/>
                </a:solidFill>
                <a:latin typeface="Public Sans"/>
                <a:ea typeface="Public Sans"/>
                <a:cs typeface="Public Sans"/>
                <a:sym typeface="Public Sans"/>
              </a:rPr>
              <a:t>About 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grpSp>
        <p:nvGrpSpPr>
          <p:cNvPr name="Group 2" id="2"/>
          <p:cNvGrpSpPr/>
          <p:nvPr/>
        </p:nvGrpSpPr>
        <p:grpSpPr>
          <a:xfrm rot="0">
            <a:off x="-1815300" y="-1578044"/>
            <a:ext cx="5107303" cy="51073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6667"/>
              </a:srgbClr>
            </a:solidFill>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grpSp>
        <p:nvGrpSpPr>
          <p:cNvPr name="Group 5" id="5"/>
          <p:cNvGrpSpPr/>
          <p:nvPr/>
        </p:nvGrpSpPr>
        <p:grpSpPr>
          <a:xfrm rot="0">
            <a:off x="-266536" y="5863791"/>
            <a:ext cx="19088704" cy="4835129"/>
            <a:chOff x="0" y="0"/>
            <a:chExt cx="5027477" cy="1273449"/>
          </a:xfrm>
        </p:grpSpPr>
        <p:sp>
          <p:nvSpPr>
            <p:cNvPr name="Freeform 6" id="6"/>
            <p:cNvSpPr/>
            <p:nvPr/>
          </p:nvSpPr>
          <p:spPr>
            <a:xfrm flipH="false" flipV="false" rot="0">
              <a:off x="0" y="0"/>
              <a:ext cx="5027478" cy="1273449"/>
            </a:xfrm>
            <a:custGeom>
              <a:avLst/>
              <a:gdLst/>
              <a:ahLst/>
              <a:cxnLst/>
              <a:rect r="r" b="b" t="t" l="l"/>
              <a:pathLst>
                <a:path h="1273449" w="5027478">
                  <a:moveTo>
                    <a:pt x="0" y="0"/>
                  </a:moveTo>
                  <a:lnTo>
                    <a:pt x="5027478" y="0"/>
                  </a:lnTo>
                  <a:lnTo>
                    <a:pt x="5027478" y="1273449"/>
                  </a:lnTo>
                  <a:lnTo>
                    <a:pt x="0" y="1273449"/>
                  </a:lnTo>
                  <a:close/>
                </a:path>
              </a:pathLst>
            </a:custGeom>
            <a:solidFill>
              <a:srgbClr val="FFFCF4"/>
            </a:solidFill>
          </p:spPr>
        </p:sp>
        <p:sp>
          <p:nvSpPr>
            <p:cNvPr name="TextBox 7" id="7"/>
            <p:cNvSpPr txBox="true"/>
            <p:nvPr/>
          </p:nvSpPr>
          <p:spPr>
            <a:xfrm>
              <a:off x="0" y="-66675"/>
              <a:ext cx="5027477" cy="1340124"/>
            </a:xfrm>
            <a:prstGeom prst="rect">
              <a:avLst/>
            </a:prstGeom>
          </p:spPr>
          <p:txBody>
            <a:bodyPr anchor="ctr" rtlCol="false" tIns="50800" lIns="50800" bIns="50800" rIns="50800"/>
            <a:lstStyle/>
            <a:p>
              <a:pPr algn="ctr">
                <a:lnSpc>
                  <a:spcPts val="3149"/>
                </a:lnSpc>
              </a:pPr>
            </a:p>
          </p:txBody>
        </p:sp>
      </p:grpSp>
      <p:sp>
        <p:nvSpPr>
          <p:cNvPr name="TextBox 8" id="8"/>
          <p:cNvSpPr txBox="true"/>
          <p:nvPr/>
        </p:nvSpPr>
        <p:spPr>
          <a:xfrm rot="0">
            <a:off x="4392767" y="1712242"/>
            <a:ext cx="9502465" cy="1524000"/>
          </a:xfrm>
          <a:prstGeom prst="rect">
            <a:avLst/>
          </a:prstGeom>
        </p:spPr>
        <p:txBody>
          <a:bodyPr anchor="t" rtlCol="false" tIns="0" lIns="0" bIns="0" rIns="0">
            <a:spAutoFit/>
          </a:bodyPr>
          <a:lstStyle/>
          <a:p>
            <a:pPr algn="ctr" marL="0" indent="0" lvl="0">
              <a:lnSpc>
                <a:spcPts val="12045"/>
              </a:lnSpc>
              <a:spcBef>
                <a:spcPct val="0"/>
              </a:spcBef>
            </a:pPr>
            <a:r>
              <a:rPr lang="en-US" sz="10038" spc="-301">
                <a:solidFill>
                  <a:srgbClr val="FFFCF4"/>
                </a:solidFill>
                <a:latin typeface="Baskerville Display PT"/>
                <a:ea typeface="Baskerville Display PT"/>
                <a:cs typeface="Baskerville Display PT"/>
                <a:sym typeface="Baskerville Display PT"/>
              </a:rPr>
              <a:t>Projects</a:t>
            </a:r>
          </a:p>
        </p:txBody>
      </p:sp>
      <p:sp>
        <p:nvSpPr>
          <p:cNvPr name="TextBox 9" id="9"/>
          <p:cNvSpPr txBox="true"/>
          <p:nvPr/>
        </p:nvSpPr>
        <p:spPr>
          <a:xfrm rot="0">
            <a:off x="738351" y="4243634"/>
            <a:ext cx="5225564" cy="899866"/>
          </a:xfrm>
          <a:prstGeom prst="rect">
            <a:avLst/>
          </a:prstGeom>
        </p:spPr>
        <p:txBody>
          <a:bodyPr anchor="t" rtlCol="false" tIns="0" lIns="0" bIns="0" rIns="0">
            <a:spAutoFit/>
          </a:bodyPr>
          <a:lstStyle/>
          <a:p>
            <a:pPr algn="ctr" marL="0" indent="0" lvl="0">
              <a:lnSpc>
                <a:spcPts val="7022"/>
              </a:lnSpc>
              <a:spcBef>
                <a:spcPct val="0"/>
              </a:spcBef>
            </a:pPr>
            <a:r>
              <a:rPr lang="en-US" sz="5852" spc="-175">
                <a:solidFill>
                  <a:srgbClr val="FFFCF4"/>
                </a:solidFill>
                <a:latin typeface="Baskerville Display PT"/>
                <a:ea typeface="Baskerville Display PT"/>
                <a:cs typeface="Baskerville Display PT"/>
                <a:sym typeface="Baskerville Display PT"/>
              </a:rPr>
              <a:t>Word Survival :</a:t>
            </a:r>
          </a:p>
        </p:txBody>
      </p:sp>
      <p:sp>
        <p:nvSpPr>
          <p:cNvPr name="TextBox 10" id="10"/>
          <p:cNvSpPr txBox="true"/>
          <p:nvPr/>
        </p:nvSpPr>
        <p:spPr>
          <a:xfrm rot="0">
            <a:off x="1028700" y="6298481"/>
            <a:ext cx="16139196" cy="3725513"/>
          </a:xfrm>
          <a:prstGeom prst="rect">
            <a:avLst/>
          </a:prstGeom>
        </p:spPr>
        <p:txBody>
          <a:bodyPr anchor="t" rtlCol="false" tIns="0" lIns="0" bIns="0" rIns="0">
            <a:spAutoFit/>
          </a:bodyPr>
          <a:lstStyle/>
          <a:p>
            <a:pPr algn="l">
              <a:lnSpc>
                <a:spcPts val="2134"/>
              </a:lnSpc>
            </a:pPr>
            <a:r>
              <a:rPr lang="en-US" sz="1546">
                <a:solidFill>
                  <a:srgbClr val="1E1B1B"/>
                </a:solidFill>
                <a:latin typeface="Public Sans"/>
                <a:ea typeface="Public Sans"/>
                <a:cs typeface="Public Sans"/>
                <a:sym typeface="Public Sans"/>
              </a:rPr>
              <a:t>W</a:t>
            </a:r>
            <a:r>
              <a:rPr lang="en-US" sz="1546" strike="noStrike" u="none">
                <a:solidFill>
                  <a:srgbClr val="1E1B1B"/>
                </a:solidFill>
                <a:latin typeface="Public Sans"/>
                <a:ea typeface="Public Sans"/>
                <a:cs typeface="Public Sans"/>
                <a:sym typeface="Public Sans"/>
              </a:rPr>
              <a:t>ord Survival is a web-based word guessing game inspired by the classic Hangman concept. The goal of the game is to challenge users to correctly guess a hidden word within a limited number of attempts.</a:t>
            </a:r>
          </a:p>
          <a:p>
            <a:pPr algn="l">
              <a:lnSpc>
                <a:spcPts val="2134"/>
              </a:lnSpc>
            </a:pPr>
          </a:p>
          <a:p>
            <a:pPr algn="l">
              <a:lnSpc>
                <a:spcPts val="2134"/>
              </a:lnSpc>
            </a:pPr>
            <a:r>
              <a:rPr lang="en-US" sz="1546" strike="noStrike" u="none">
                <a:solidFill>
                  <a:srgbClr val="1E1B1B"/>
                </a:solidFill>
                <a:latin typeface="Public Sans"/>
                <a:ea typeface="Public Sans"/>
                <a:cs typeface="Public Sans"/>
                <a:sym typeface="Public Sans"/>
              </a:rPr>
              <a:t>Players are presented with a series of blank spaces that represent the letters in the target word. For each incorrect guess, the number of remaining chances decreases bringing the player closer to “losing” the survival battle. If all letters are guessed correctly before the attempts run out, the player wins; otherwise, the game ends.</a:t>
            </a:r>
          </a:p>
          <a:p>
            <a:pPr algn="l">
              <a:lnSpc>
                <a:spcPts val="2134"/>
              </a:lnSpc>
            </a:pPr>
          </a:p>
          <a:p>
            <a:pPr algn="l">
              <a:lnSpc>
                <a:spcPts val="2134"/>
              </a:lnSpc>
            </a:pPr>
            <a:r>
              <a:rPr lang="en-US" sz="1546" strike="noStrike" u="none">
                <a:solidFill>
                  <a:srgbClr val="1E1B1B"/>
                </a:solidFill>
                <a:latin typeface="Public Sans"/>
                <a:ea typeface="Public Sans"/>
                <a:cs typeface="Public Sans"/>
                <a:sym typeface="Public Sans"/>
              </a:rPr>
              <a:t>The game includes:</a:t>
            </a:r>
          </a:p>
          <a:p>
            <a:pPr algn="l" marL="333880" indent="-166940" lvl="1">
              <a:lnSpc>
                <a:spcPts val="2134"/>
              </a:lnSpc>
              <a:buFont typeface="Arial"/>
              <a:buChar char="•"/>
            </a:pPr>
            <a:r>
              <a:rPr lang="en-US" sz="1546" strike="noStrike" u="none">
                <a:solidFill>
                  <a:srgbClr val="1E1B1B"/>
                </a:solidFill>
                <a:latin typeface="Public Sans"/>
                <a:ea typeface="Public Sans"/>
                <a:cs typeface="Public Sans"/>
                <a:sym typeface="Public Sans"/>
              </a:rPr>
              <a:t>A clean and user-friendly interface</a:t>
            </a:r>
          </a:p>
          <a:p>
            <a:pPr algn="l" marL="333880" indent="-166940" lvl="1">
              <a:lnSpc>
                <a:spcPts val="2134"/>
              </a:lnSpc>
              <a:buFont typeface="Arial"/>
              <a:buChar char="•"/>
            </a:pPr>
            <a:r>
              <a:rPr lang="en-US" sz="1546" strike="noStrike" u="none">
                <a:solidFill>
                  <a:srgbClr val="1E1B1B"/>
                </a:solidFill>
                <a:latin typeface="Public Sans"/>
                <a:ea typeface="Public Sans"/>
                <a:cs typeface="Public Sans"/>
                <a:sym typeface="Public Sans"/>
              </a:rPr>
              <a:t>Real-time updates as the player guesses letters</a:t>
            </a:r>
          </a:p>
          <a:p>
            <a:pPr algn="l" marL="333880" indent="-166940" lvl="1">
              <a:lnSpc>
                <a:spcPts val="2134"/>
              </a:lnSpc>
              <a:buFont typeface="Arial"/>
              <a:buChar char="•"/>
            </a:pPr>
            <a:r>
              <a:rPr lang="en-US" sz="1546" strike="noStrike" u="none">
                <a:solidFill>
                  <a:srgbClr val="1E1B1B"/>
                </a:solidFill>
                <a:latin typeface="Public Sans"/>
                <a:ea typeface="Public Sans"/>
                <a:cs typeface="Public Sans"/>
                <a:sym typeface="Public Sans"/>
              </a:rPr>
              <a:t>A logic system to track used letters and remaining attempts</a:t>
            </a:r>
          </a:p>
          <a:p>
            <a:pPr algn="l" marL="333880" indent="-166940" lvl="1">
              <a:lnSpc>
                <a:spcPts val="2134"/>
              </a:lnSpc>
              <a:buFont typeface="Arial"/>
              <a:buChar char="•"/>
            </a:pPr>
            <a:r>
              <a:rPr lang="en-US" sz="1546" strike="noStrike" u="none">
                <a:solidFill>
                  <a:srgbClr val="1E1B1B"/>
                </a:solidFill>
                <a:latin typeface="Public Sans"/>
                <a:ea typeface="Public Sans"/>
                <a:cs typeface="Public Sans"/>
                <a:sym typeface="Public Sans"/>
              </a:rPr>
              <a:t>A winning/losing message at the end of each round</a:t>
            </a:r>
          </a:p>
          <a:p>
            <a:pPr algn="l">
              <a:lnSpc>
                <a:spcPts val="2134"/>
              </a:lnSpc>
            </a:pPr>
          </a:p>
          <a:p>
            <a:pPr algn="l">
              <a:lnSpc>
                <a:spcPts val="2134"/>
              </a:lnSpc>
            </a:pPr>
            <a:r>
              <a:rPr lang="en-US" sz="1546" strike="noStrike" u="none">
                <a:solidFill>
                  <a:srgbClr val="1E1B1B"/>
                </a:solidFill>
                <a:latin typeface="Public Sans"/>
                <a:ea typeface="Public Sans"/>
                <a:cs typeface="Public Sans"/>
                <a:sym typeface="Public Sans"/>
              </a:rPr>
              <a:t>This project helped strengthen my knowledge of JavaScript, HTML, and CSS, especially in the areas of DOM manipulation, game logic, and responsive UI design.</a:t>
            </a:r>
          </a:p>
          <a:p>
            <a:pPr algn="l">
              <a:lnSpc>
                <a:spcPts val="2134"/>
              </a:lnSpc>
            </a:pPr>
          </a:p>
        </p:txBody>
      </p:sp>
      <p:sp>
        <p:nvSpPr>
          <p:cNvPr name="AutoShape 11" id="11"/>
          <p:cNvSpPr/>
          <p:nvPr/>
        </p:nvSpPr>
        <p:spPr>
          <a:xfrm>
            <a:off x="1148949" y="1019175"/>
            <a:ext cx="16018947" cy="0"/>
          </a:xfrm>
          <a:prstGeom prst="line">
            <a:avLst/>
          </a:prstGeom>
          <a:ln cap="flat" w="19050">
            <a:solidFill>
              <a:srgbClr val="FFFCF4"/>
            </a:solidFill>
            <a:prstDash val="solid"/>
            <a:headEnd type="none" len="sm" w="sm"/>
            <a:tailEnd type="none" len="sm" w="sm"/>
          </a:ln>
        </p:spPr>
      </p:sp>
      <p:sp>
        <p:nvSpPr>
          <p:cNvPr name="Freeform 12" id="12"/>
          <p:cNvSpPr/>
          <p:nvPr/>
        </p:nvSpPr>
        <p:spPr>
          <a:xfrm flipH="false" flipV="false" rot="0">
            <a:off x="16245812" y="1303350"/>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sp>
        <p:nvSpPr>
          <p:cNvPr name="Freeform 2" id="2"/>
          <p:cNvSpPr/>
          <p:nvPr/>
        </p:nvSpPr>
        <p:spPr>
          <a:xfrm flipH="false" flipV="false" rot="0">
            <a:off x="35582" y="-227337"/>
            <a:ext cx="5482971" cy="10287000"/>
          </a:xfrm>
          <a:custGeom>
            <a:avLst/>
            <a:gdLst/>
            <a:ahLst/>
            <a:cxnLst/>
            <a:rect r="r" b="b" t="t" l="l"/>
            <a:pathLst>
              <a:path h="10287000" w="5482971">
                <a:moveTo>
                  <a:pt x="0" y="0"/>
                </a:moveTo>
                <a:lnTo>
                  <a:pt x="5482971" y="0"/>
                </a:lnTo>
                <a:lnTo>
                  <a:pt x="5482971" y="10287000"/>
                </a:lnTo>
                <a:lnTo>
                  <a:pt x="0" y="10287000"/>
                </a:lnTo>
                <a:lnTo>
                  <a:pt x="0" y="0"/>
                </a:lnTo>
                <a:close/>
              </a:path>
            </a:pathLst>
          </a:custGeom>
          <a:blipFill>
            <a:blip r:embed="rId2"/>
            <a:stretch>
              <a:fillRect l="-12499" t="0" r="-12500" b="0"/>
            </a:stretch>
          </a:blipFill>
        </p:spPr>
      </p:sp>
      <p:sp>
        <p:nvSpPr>
          <p:cNvPr name="Freeform 3" id="3"/>
          <p:cNvSpPr/>
          <p:nvPr/>
        </p:nvSpPr>
        <p:spPr>
          <a:xfrm flipH="false" flipV="false" rot="0">
            <a:off x="5779639" y="3006656"/>
            <a:ext cx="1002177" cy="694236"/>
          </a:xfrm>
          <a:custGeom>
            <a:avLst/>
            <a:gdLst/>
            <a:ahLst/>
            <a:cxnLst/>
            <a:rect r="r" b="b" t="t" l="l"/>
            <a:pathLst>
              <a:path h="694236" w="1002177">
                <a:moveTo>
                  <a:pt x="0" y="0"/>
                </a:moveTo>
                <a:lnTo>
                  <a:pt x="1002177" y="0"/>
                </a:lnTo>
                <a:lnTo>
                  <a:pt x="1002177" y="694235"/>
                </a:lnTo>
                <a:lnTo>
                  <a:pt x="0" y="694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H="true">
            <a:off x="6290253" y="-405683"/>
            <a:ext cx="0" cy="3123874"/>
          </a:xfrm>
          <a:prstGeom prst="line">
            <a:avLst/>
          </a:prstGeom>
          <a:ln cap="flat" w="19050">
            <a:solidFill>
              <a:srgbClr val="FFFCF4"/>
            </a:solidFill>
            <a:prstDash val="solid"/>
            <a:headEnd type="none" len="sm" w="sm"/>
            <a:tailEnd type="none" len="sm" w="sm"/>
          </a:ln>
        </p:spPr>
      </p:sp>
      <p:sp>
        <p:nvSpPr>
          <p:cNvPr name="AutoShape 5" id="5"/>
          <p:cNvSpPr/>
          <p:nvPr/>
        </p:nvSpPr>
        <p:spPr>
          <a:xfrm>
            <a:off x="6271203" y="4152350"/>
            <a:ext cx="0" cy="1209662"/>
          </a:xfrm>
          <a:prstGeom prst="line">
            <a:avLst/>
          </a:prstGeom>
          <a:ln cap="flat" w="19050">
            <a:solidFill>
              <a:srgbClr val="FFFCF4"/>
            </a:solidFill>
            <a:prstDash val="solid"/>
            <a:headEnd type="none" len="sm" w="sm"/>
            <a:tailEnd type="none" len="sm" w="sm"/>
          </a:ln>
        </p:spPr>
      </p:sp>
      <p:sp>
        <p:nvSpPr>
          <p:cNvPr name="Freeform 6" id="6"/>
          <p:cNvSpPr/>
          <p:nvPr/>
        </p:nvSpPr>
        <p:spPr>
          <a:xfrm flipH="false" flipV="false" rot="0">
            <a:off x="5760589" y="5692462"/>
            <a:ext cx="1002177" cy="694236"/>
          </a:xfrm>
          <a:custGeom>
            <a:avLst/>
            <a:gdLst/>
            <a:ahLst/>
            <a:cxnLst/>
            <a:rect r="r" b="b" t="t" l="l"/>
            <a:pathLst>
              <a:path h="694236" w="1002177">
                <a:moveTo>
                  <a:pt x="0" y="0"/>
                </a:moveTo>
                <a:lnTo>
                  <a:pt x="1002177" y="0"/>
                </a:lnTo>
                <a:lnTo>
                  <a:pt x="1002177" y="694235"/>
                </a:lnTo>
                <a:lnTo>
                  <a:pt x="0" y="694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flipH="true">
            <a:off x="6252153" y="6679343"/>
            <a:ext cx="0" cy="3972239"/>
          </a:xfrm>
          <a:prstGeom prst="line">
            <a:avLst/>
          </a:prstGeom>
          <a:ln cap="flat" w="19050">
            <a:solidFill>
              <a:srgbClr val="FFFCF4"/>
            </a:solidFill>
            <a:prstDash val="solid"/>
            <a:headEnd type="none" len="sm" w="sm"/>
            <a:tailEnd type="none" len="sm" w="sm"/>
          </a:ln>
        </p:spPr>
      </p:sp>
      <p:sp>
        <p:nvSpPr>
          <p:cNvPr name="Freeform 8" id="8"/>
          <p:cNvSpPr/>
          <p:nvPr/>
        </p:nvSpPr>
        <p:spPr>
          <a:xfrm flipH="false" flipV="false" rot="0">
            <a:off x="0" y="0"/>
            <a:ext cx="5518553" cy="10287000"/>
          </a:xfrm>
          <a:custGeom>
            <a:avLst/>
            <a:gdLst/>
            <a:ahLst/>
            <a:cxnLst/>
            <a:rect r="r" b="b" t="t" l="l"/>
            <a:pathLst>
              <a:path h="10287000" w="5518553">
                <a:moveTo>
                  <a:pt x="0" y="0"/>
                </a:moveTo>
                <a:lnTo>
                  <a:pt x="5518553" y="0"/>
                </a:lnTo>
                <a:lnTo>
                  <a:pt x="5518553" y="10287000"/>
                </a:lnTo>
                <a:lnTo>
                  <a:pt x="0" y="10287000"/>
                </a:lnTo>
                <a:lnTo>
                  <a:pt x="0" y="0"/>
                </a:lnTo>
                <a:close/>
              </a:path>
            </a:pathLst>
          </a:custGeom>
          <a:blipFill>
            <a:blip r:embed="rId5"/>
            <a:stretch>
              <a:fillRect l="-24440" t="-6420" r="-25085" b="0"/>
            </a:stretch>
          </a:blipFill>
        </p:spPr>
      </p:sp>
      <p:sp>
        <p:nvSpPr>
          <p:cNvPr name="TextBox 9" id="9"/>
          <p:cNvSpPr txBox="true"/>
          <p:nvPr/>
        </p:nvSpPr>
        <p:spPr>
          <a:xfrm rot="0">
            <a:off x="7061778" y="1120706"/>
            <a:ext cx="11226222" cy="1076325"/>
          </a:xfrm>
          <a:prstGeom prst="rect">
            <a:avLst/>
          </a:prstGeom>
        </p:spPr>
        <p:txBody>
          <a:bodyPr anchor="t" rtlCol="false" tIns="0" lIns="0" bIns="0" rIns="0">
            <a:spAutoFit/>
          </a:bodyPr>
          <a:lstStyle/>
          <a:p>
            <a:pPr algn="l" marL="0" indent="0" lvl="0">
              <a:lnSpc>
                <a:spcPts val="8400"/>
              </a:lnSpc>
              <a:spcBef>
                <a:spcPct val="0"/>
              </a:spcBef>
            </a:pPr>
            <a:r>
              <a:rPr lang="en-US" sz="7000" spc="-210">
                <a:solidFill>
                  <a:srgbClr val="FFFCF4"/>
                </a:solidFill>
                <a:latin typeface="Baskerville Display PT"/>
                <a:ea typeface="Baskerville Display PT"/>
                <a:cs typeface="Baskerville Display PT"/>
                <a:sym typeface="Baskerville Display PT"/>
              </a:rPr>
              <a:t>Educational Background</a:t>
            </a:r>
          </a:p>
        </p:txBody>
      </p:sp>
      <p:sp>
        <p:nvSpPr>
          <p:cNvPr name="TextBox 10" id="10"/>
          <p:cNvSpPr txBox="true"/>
          <p:nvPr/>
        </p:nvSpPr>
        <p:spPr>
          <a:xfrm rot="0">
            <a:off x="7232636" y="2949506"/>
            <a:ext cx="9568955" cy="445389"/>
          </a:xfrm>
          <a:prstGeom prst="rect">
            <a:avLst/>
          </a:prstGeom>
        </p:spPr>
        <p:txBody>
          <a:bodyPr anchor="t" rtlCol="false" tIns="0" lIns="0" bIns="0" rIns="0">
            <a:spAutoFit/>
          </a:bodyPr>
          <a:lstStyle/>
          <a:p>
            <a:pPr algn="l">
              <a:lnSpc>
                <a:spcPts val="3588"/>
              </a:lnSpc>
            </a:pPr>
            <a:r>
              <a:rPr lang="en-US" sz="2600">
                <a:solidFill>
                  <a:srgbClr val="FFFCF4"/>
                </a:solidFill>
                <a:latin typeface="Public Sans"/>
                <a:ea typeface="Public Sans"/>
                <a:cs typeface="Public Sans"/>
                <a:sym typeface="Public Sans"/>
              </a:rPr>
              <a:t>Jaigopal Garodia National Higher Secondary School</a:t>
            </a:r>
          </a:p>
        </p:txBody>
      </p:sp>
      <p:sp>
        <p:nvSpPr>
          <p:cNvPr name="TextBox 11" id="11"/>
          <p:cNvSpPr txBox="true"/>
          <p:nvPr/>
        </p:nvSpPr>
        <p:spPr>
          <a:xfrm rot="0">
            <a:off x="7197255" y="4057360"/>
            <a:ext cx="1771447" cy="966664"/>
          </a:xfrm>
          <a:prstGeom prst="rect">
            <a:avLst/>
          </a:prstGeom>
        </p:spPr>
        <p:txBody>
          <a:bodyPr anchor="t" rtlCol="false" tIns="0" lIns="0" bIns="0" rIns="0">
            <a:spAutoFit/>
          </a:bodyPr>
          <a:lstStyle/>
          <a:p>
            <a:pPr algn="l">
              <a:lnSpc>
                <a:spcPts val="2594"/>
              </a:lnSpc>
            </a:pPr>
            <a:r>
              <a:rPr lang="en-US" sz="1880">
                <a:solidFill>
                  <a:srgbClr val="FFFCF4"/>
                </a:solidFill>
                <a:latin typeface="Public Sans"/>
                <a:ea typeface="Public Sans"/>
                <a:cs typeface="Public Sans"/>
                <a:sym typeface="Public Sans"/>
              </a:rPr>
              <a:t>SSLC - 51.8%</a:t>
            </a:r>
          </a:p>
          <a:p>
            <a:pPr algn="l">
              <a:lnSpc>
                <a:spcPts val="2594"/>
              </a:lnSpc>
            </a:pPr>
          </a:p>
          <a:p>
            <a:pPr algn="l">
              <a:lnSpc>
                <a:spcPts val="2594"/>
              </a:lnSpc>
            </a:pPr>
            <a:r>
              <a:rPr lang="en-US" sz="1880">
                <a:solidFill>
                  <a:srgbClr val="FFFCF4"/>
                </a:solidFill>
                <a:latin typeface="Public Sans"/>
                <a:ea typeface="Public Sans"/>
                <a:cs typeface="Public Sans"/>
                <a:sym typeface="Public Sans"/>
              </a:rPr>
              <a:t>HSC - 63.3%</a:t>
            </a:r>
          </a:p>
        </p:txBody>
      </p:sp>
      <p:sp>
        <p:nvSpPr>
          <p:cNvPr name="TextBox 12" id="12"/>
          <p:cNvSpPr txBox="true"/>
          <p:nvPr/>
        </p:nvSpPr>
        <p:spPr>
          <a:xfrm rot="0">
            <a:off x="7232636" y="5667440"/>
            <a:ext cx="7986714" cy="445389"/>
          </a:xfrm>
          <a:prstGeom prst="rect">
            <a:avLst/>
          </a:prstGeom>
        </p:spPr>
        <p:txBody>
          <a:bodyPr anchor="t" rtlCol="false" tIns="0" lIns="0" bIns="0" rIns="0">
            <a:spAutoFit/>
          </a:bodyPr>
          <a:lstStyle/>
          <a:p>
            <a:pPr algn="l">
              <a:lnSpc>
                <a:spcPts val="3587"/>
              </a:lnSpc>
            </a:pPr>
            <a:r>
              <a:rPr lang="en-US" sz="2599">
                <a:solidFill>
                  <a:srgbClr val="FFFCF4"/>
                </a:solidFill>
                <a:latin typeface="Public Sans"/>
                <a:ea typeface="Public Sans"/>
                <a:cs typeface="Public Sans"/>
                <a:sym typeface="Public Sans"/>
              </a:rPr>
              <a:t>Prince Shri Venkateshwara Arts &amp; Science College</a:t>
            </a:r>
          </a:p>
        </p:txBody>
      </p:sp>
      <p:sp>
        <p:nvSpPr>
          <p:cNvPr name="TextBox 13" id="13"/>
          <p:cNvSpPr txBox="true"/>
          <p:nvPr/>
        </p:nvSpPr>
        <p:spPr>
          <a:xfrm rot="0">
            <a:off x="13505791" y="6665279"/>
            <a:ext cx="1324373" cy="318964"/>
          </a:xfrm>
          <a:prstGeom prst="rect">
            <a:avLst/>
          </a:prstGeom>
        </p:spPr>
        <p:txBody>
          <a:bodyPr anchor="t" rtlCol="false" tIns="0" lIns="0" bIns="0" rIns="0">
            <a:spAutoFit/>
          </a:bodyPr>
          <a:lstStyle/>
          <a:p>
            <a:pPr algn="l">
              <a:lnSpc>
                <a:spcPts val="2594"/>
              </a:lnSpc>
            </a:pPr>
            <a:r>
              <a:rPr lang="en-US" sz="1880">
                <a:solidFill>
                  <a:srgbClr val="FFFCF4"/>
                </a:solidFill>
                <a:latin typeface="Public Sans"/>
                <a:ea typeface="Public Sans"/>
                <a:cs typeface="Public Sans"/>
                <a:sym typeface="Public Sans"/>
              </a:rPr>
              <a:t>2023- 2025</a:t>
            </a:r>
          </a:p>
        </p:txBody>
      </p:sp>
      <p:sp>
        <p:nvSpPr>
          <p:cNvPr name="TextBox 14" id="14"/>
          <p:cNvSpPr txBox="true"/>
          <p:nvPr/>
        </p:nvSpPr>
        <p:spPr>
          <a:xfrm rot="0">
            <a:off x="13505791" y="3949499"/>
            <a:ext cx="1324373" cy="318964"/>
          </a:xfrm>
          <a:prstGeom prst="rect">
            <a:avLst/>
          </a:prstGeom>
        </p:spPr>
        <p:txBody>
          <a:bodyPr anchor="t" rtlCol="false" tIns="0" lIns="0" bIns="0" rIns="0">
            <a:spAutoFit/>
          </a:bodyPr>
          <a:lstStyle/>
          <a:p>
            <a:pPr algn="l">
              <a:lnSpc>
                <a:spcPts val="2594"/>
              </a:lnSpc>
            </a:pPr>
            <a:r>
              <a:rPr lang="en-US" sz="1880">
                <a:solidFill>
                  <a:srgbClr val="FFFCF4"/>
                </a:solidFill>
                <a:latin typeface="Public Sans"/>
                <a:ea typeface="Public Sans"/>
                <a:cs typeface="Public Sans"/>
                <a:sym typeface="Public Sans"/>
              </a:rPr>
              <a:t>2019 - 2020</a:t>
            </a:r>
          </a:p>
        </p:txBody>
      </p:sp>
      <p:sp>
        <p:nvSpPr>
          <p:cNvPr name="TextBox 15" id="15"/>
          <p:cNvSpPr txBox="true"/>
          <p:nvPr/>
        </p:nvSpPr>
        <p:spPr>
          <a:xfrm rot="0">
            <a:off x="13505791" y="4597199"/>
            <a:ext cx="1324373" cy="318964"/>
          </a:xfrm>
          <a:prstGeom prst="rect">
            <a:avLst/>
          </a:prstGeom>
        </p:spPr>
        <p:txBody>
          <a:bodyPr anchor="t" rtlCol="false" tIns="0" lIns="0" bIns="0" rIns="0">
            <a:spAutoFit/>
          </a:bodyPr>
          <a:lstStyle/>
          <a:p>
            <a:pPr algn="l">
              <a:lnSpc>
                <a:spcPts val="2594"/>
              </a:lnSpc>
            </a:pPr>
            <a:r>
              <a:rPr lang="en-US" sz="1880">
                <a:solidFill>
                  <a:srgbClr val="FFFCF4"/>
                </a:solidFill>
                <a:latin typeface="Public Sans"/>
                <a:ea typeface="Public Sans"/>
                <a:cs typeface="Public Sans"/>
                <a:sym typeface="Public Sans"/>
              </a:rPr>
              <a:t>2021 - 2022</a:t>
            </a:r>
          </a:p>
        </p:txBody>
      </p:sp>
      <p:sp>
        <p:nvSpPr>
          <p:cNvPr name="TextBox 16" id="16"/>
          <p:cNvSpPr txBox="true"/>
          <p:nvPr/>
        </p:nvSpPr>
        <p:spPr>
          <a:xfrm rot="0">
            <a:off x="7232636" y="6641243"/>
            <a:ext cx="5183496" cy="318964"/>
          </a:xfrm>
          <a:prstGeom prst="rect">
            <a:avLst/>
          </a:prstGeom>
        </p:spPr>
        <p:txBody>
          <a:bodyPr anchor="t" rtlCol="false" tIns="0" lIns="0" bIns="0" rIns="0">
            <a:spAutoFit/>
          </a:bodyPr>
          <a:lstStyle/>
          <a:p>
            <a:pPr algn="l">
              <a:lnSpc>
                <a:spcPts val="2594"/>
              </a:lnSpc>
            </a:pPr>
            <a:r>
              <a:rPr lang="en-US" sz="1880">
                <a:solidFill>
                  <a:srgbClr val="FFFCF4"/>
                </a:solidFill>
                <a:latin typeface="Public Sans"/>
                <a:ea typeface="Public Sans"/>
                <a:cs typeface="Public Sans"/>
                <a:sym typeface="Public Sans"/>
              </a:rPr>
              <a:t>Bachelor Of Computer Application - 65%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471948" y="484611"/>
            <a:ext cx="17344105" cy="9317778"/>
            <a:chOff x="0" y="0"/>
            <a:chExt cx="4567995" cy="2454065"/>
          </a:xfrm>
        </p:grpSpPr>
        <p:sp>
          <p:nvSpPr>
            <p:cNvPr name="Freeform 3" id="3"/>
            <p:cNvSpPr/>
            <p:nvPr/>
          </p:nvSpPr>
          <p:spPr>
            <a:xfrm flipH="false" flipV="false" rot="0">
              <a:off x="0" y="0"/>
              <a:ext cx="4567995" cy="2454065"/>
            </a:xfrm>
            <a:custGeom>
              <a:avLst/>
              <a:gdLst/>
              <a:ahLst/>
              <a:cxnLst/>
              <a:rect r="r" b="b" t="t" l="l"/>
              <a:pathLst>
                <a:path h="2454065" w="4567995">
                  <a:moveTo>
                    <a:pt x="0" y="0"/>
                  </a:moveTo>
                  <a:lnTo>
                    <a:pt x="4567995" y="0"/>
                  </a:lnTo>
                  <a:lnTo>
                    <a:pt x="4567995" y="2454065"/>
                  </a:lnTo>
                  <a:lnTo>
                    <a:pt x="0" y="2454065"/>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66675"/>
              <a:ext cx="4567995" cy="2520740"/>
            </a:xfrm>
            <a:prstGeom prst="rect">
              <a:avLst/>
            </a:prstGeom>
          </p:spPr>
          <p:txBody>
            <a:bodyPr anchor="ctr" rtlCol="false" tIns="50800" lIns="50800" bIns="50800" rIns="50800"/>
            <a:lstStyle/>
            <a:p>
              <a:pPr algn="ctr">
                <a:lnSpc>
                  <a:spcPts val="3149"/>
                </a:lnSpc>
              </a:pPr>
            </a:p>
          </p:txBody>
        </p:sp>
      </p:grpSp>
      <p:sp>
        <p:nvSpPr>
          <p:cNvPr name="Freeform 5" id="5"/>
          <p:cNvSpPr/>
          <p:nvPr/>
        </p:nvSpPr>
        <p:spPr>
          <a:xfrm flipH="false" flipV="false" rot="0">
            <a:off x="13918277" y="759970"/>
            <a:ext cx="4230311" cy="3669165"/>
          </a:xfrm>
          <a:custGeom>
            <a:avLst/>
            <a:gdLst/>
            <a:ahLst/>
            <a:cxnLst/>
            <a:rect r="r" b="b" t="t" l="l"/>
            <a:pathLst>
              <a:path h="3669165" w="4230311">
                <a:moveTo>
                  <a:pt x="0" y="0"/>
                </a:moveTo>
                <a:lnTo>
                  <a:pt x="4230311" y="0"/>
                </a:lnTo>
                <a:lnTo>
                  <a:pt x="4230311" y="3669165"/>
                </a:lnTo>
                <a:lnTo>
                  <a:pt x="0" y="3669165"/>
                </a:lnTo>
                <a:lnTo>
                  <a:pt x="0" y="0"/>
                </a:lnTo>
                <a:close/>
              </a:path>
            </a:pathLst>
          </a:custGeom>
          <a:blipFill>
            <a:blip r:embed="rId2"/>
            <a:stretch>
              <a:fillRect l="0" t="0" r="0" b="-15293"/>
            </a:stretch>
          </a:blipFill>
        </p:spPr>
      </p:sp>
      <p:sp>
        <p:nvSpPr>
          <p:cNvPr name="TextBox 6" id="6"/>
          <p:cNvSpPr txBox="true"/>
          <p:nvPr/>
        </p:nvSpPr>
        <p:spPr>
          <a:xfrm rot="0">
            <a:off x="1028700" y="1626077"/>
            <a:ext cx="9040674" cy="1504950"/>
          </a:xfrm>
          <a:prstGeom prst="rect">
            <a:avLst/>
          </a:prstGeom>
        </p:spPr>
        <p:txBody>
          <a:bodyPr anchor="t" rtlCol="false" tIns="0" lIns="0" bIns="0" rIns="0">
            <a:spAutoFit/>
          </a:bodyPr>
          <a:lstStyle/>
          <a:p>
            <a:pPr algn="ctr" marL="0" indent="0" lvl="0">
              <a:lnSpc>
                <a:spcPts val="11999"/>
              </a:lnSpc>
              <a:spcBef>
                <a:spcPct val="0"/>
              </a:spcBef>
            </a:pPr>
            <a:r>
              <a:rPr lang="en-US" sz="9999" spc="-299">
                <a:solidFill>
                  <a:srgbClr val="1E1B1B"/>
                </a:solidFill>
                <a:latin typeface="Baskerville Display PT"/>
                <a:ea typeface="Baskerville Display PT"/>
                <a:cs typeface="Baskerville Display PT"/>
                <a:sym typeface="Baskerville Display PT"/>
              </a:rPr>
              <a:t>Personal Skills</a:t>
            </a:r>
          </a:p>
        </p:txBody>
      </p:sp>
      <p:sp>
        <p:nvSpPr>
          <p:cNvPr name="TextBox 7" id="7"/>
          <p:cNvSpPr txBox="true"/>
          <p:nvPr/>
        </p:nvSpPr>
        <p:spPr>
          <a:xfrm rot="0">
            <a:off x="2070148" y="5704725"/>
            <a:ext cx="2786980" cy="1632472"/>
          </a:xfrm>
          <a:prstGeom prst="rect">
            <a:avLst/>
          </a:prstGeom>
        </p:spPr>
        <p:txBody>
          <a:bodyPr anchor="t" rtlCol="false" tIns="0" lIns="0" bIns="0" rIns="0">
            <a:spAutoFit/>
          </a:bodyPr>
          <a:lstStyle/>
          <a:p>
            <a:pPr algn="l" marL="504838" indent="-252419" lvl="1">
              <a:lnSpc>
                <a:spcPts val="3226"/>
              </a:lnSpc>
              <a:buFont typeface="Arial"/>
              <a:buChar char="•"/>
            </a:pPr>
            <a:r>
              <a:rPr lang="en-US" sz="2338">
                <a:solidFill>
                  <a:srgbClr val="1E1B1B"/>
                </a:solidFill>
                <a:latin typeface="Public Sans"/>
                <a:ea typeface="Public Sans"/>
                <a:cs typeface="Public Sans"/>
                <a:sym typeface="Public Sans"/>
              </a:rPr>
              <a:t>Html 5</a:t>
            </a:r>
          </a:p>
          <a:p>
            <a:pPr algn="l" marL="504838" indent="-252419" lvl="1">
              <a:lnSpc>
                <a:spcPts val="3226"/>
              </a:lnSpc>
              <a:buFont typeface="Arial"/>
              <a:buChar char="•"/>
            </a:pPr>
            <a:r>
              <a:rPr lang="en-US" sz="2338" strike="noStrike" u="none">
                <a:solidFill>
                  <a:srgbClr val="1E1B1B"/>
                </a:solidFill>
                <a:latin typeface="Public Sans"/>
                <a:ea typeface="Public Sans"/>
                <a:cs typeface="Public Sans"/>
                <a:sym typeface="Public Sans"/>
              </a:rPr>
              <a:t>Css 3</a:t>
            </a:r>
          </a:p>
          <a:p>
            <a:pPr algn="l" marL="504838" indent="-252419" lvl="1">
              <a:lnSpc>
                <a:spcPts val="3226"/>
              </a:lnSpc>
              <a:buFont typeface="Arial"/>
              <a:buChar char="•"/>
            </a:pPr>
            <a:r>
              <a:rPr lang="en-US" sz="2338" strike="noStrike" u="none">
                <a:solidFill>
                  <a:srgbClr val="1E1B1B"/>
                </a:solidFill>
                <a:latin typeface="Public Sans"/>
                <a:ea typeface="Public Sans"/>
                <a:cs typeface="Public Sans"/>
                <a:sym typeface="Public Sans"/>
              </a:rPr>
              <a:t>JavaScript</a:t>
            </a:r>
          </a:p>
          <a:p>
            <a:pPr algn="l" marL="504838" indent="-252419" lvl="1">
              <a:lnSpc>
                <a:spcPts val="3226"/>
              </a:lnSpc>
              <a:buFont typeface="Arial"/>
              <a:buChar char="•"/>
            </a:pPr>
            <a:r>
              <a:rPr lang="en-US" sz="2338" strike="noStrike" u="none">
                <a:solidFill>
                  <a:srgbClr val="1E1B1B"/>
                </a:solidFill>
                <a:latin typeface="Public Sans"/>
                <a:ea typeface="Public Sans"/>
                <a:cs typeface="Public Sans"/>
                <a:sym typeface="Public Sans"/>
              </a:rPr>
              <a:t>Python</a:t>
            </a:r>
          </a:p>
        </p:txBody>
      </p:sp>
      <p:sp>
        <p:nvSpPr>
          <p:cNvPr name="TextBox 8" id="8"/>
          <p:cNvSpPr txBox="true"/>
          <p:nvPr/>
        </p:nvSpPr>
        <p:spPr>
          <a:xfrm rot="0">
            <a:off x="2070148" y="4706225"/>
            <a:ext cx="2236261" cy="437275"/>
          </a:xfrm>
          <a:prstGeom prst="rect">
            <a:avLst/>
          </a:prstGeom>
        </p:spPr>
        <p:txBody>
          <a:bodyPr anchor="t" rtlCol="false" tIns="0" lIns="0" bIns="0" rIns="0">
            <a:spAutoFit/>
          </a:bodyPr>
          <a:lstStyle/>
          <a:p>
            <a:pPr algn="ctr">
              <a:lnSpc>
                <a:spcPts val="3502"/>
              </a:lnSpc>
            </a:pPr>
            <a:r>
              <a:rPr lang="en-US" sz="2538">
                <a:solidFill>
                  <a:srgbClr val="1E1B1B"/>
                </a:solidFill>
                <a:latin typeface="Public Sans"/>
                <a:ea typeface="Public Sans"/>
                <a:cs typeface="Public Sans"/>
                <a:sym typeface="Public Sans"/>
              </a:rPr>
              <a:t>Programming :</a:t>
            </a:r>
          </a:p>
        </p:txBody>
      </p:sp>
      <p:sp>
        <p:nvSpPr>
          <p:cNvPr name="TextBox 9" id="9"/>
          <p:cNvSpPr txBox="true"/>
          <p:nvPr/>
        </p:nvSpPr>
        <p:spPr>
          <a:xfrm rot="0">
            <a:off x="6846409" y="4706225"/>
            <a:ext cx="3658951" cy="437275"/>
          </a:xfrm>
          <a:prstGeom prst="rect">
            <a:avLst/>
          </a:prstGeom>
        </p:spPr>
        <p:txBody>
          <a:bodyPr anchor="t" rtlCol="false" tIns="0" lIns="0" bIns="0" rIns="0">
            <a:spAutoFit/>
          </a:bodyPr>
          <a:lstStyle/>
          <a:p>
            <a:pPr algn="ctr">
              <a:lnSpc>
                <a:spcPts val="3502"/>
              </a:lnSpc>
            </a:pPr>
            <a:r>
              <a:rPr lang="en-US" sz="2538">
                <a:solidFill>
                  <a:srgbClr val="1E1B1B"/>
                </a:solidFill>
                <a:latin typeface="Public Sans"/>
                <a:ea typeface="Public Sans"/>
                <a:cs typeface="Public Sans"/>
                <a:sym typeface="Public Sans"/>
              </a:rPr>
              <a:t>API &amp; Version Controls :</a:t>
            </a:r>
          </a:p>
        </p:txBody>
      </p:sp>
      <p:sp>
        <p:nvSpPr>
          <p:cNvPr name="TextBox 10" id="10"/>
          <p:cNvSpPr txBox="true"/>
          <p:nvPr/>
        </p:nvSpPr>
        <p:spPr>
          <a:xfrm rot="0">
            <a:off x="6846409" y="5704725"/>
            <a:ext cx="2786980" cy="1222897"/>
          </a:xfrm>
          <a:prstGeom prst="rect">
            <a:avLst/>
          </a:prstGeom>
        </p:spPr>
        <p:txBody>
          <a:bodyPr anchor="t" rtlCol="false" tIns="0" lIns="0" bIns="0" rIns="0">
            <a:spAutoFit/>
          </a:bodyPr>
          <a:lstStyle/>
          <a:p>
            <a:pPr algn="l" marL="504838" indent="-252419" lvl="1">
              <a:lnSpc>
                <a:spcPts val="3226"/>
              </a:lnSpc>
              <a:buFont typeface="Arial"/>
              <a:buChar char="•"/>
            </a:pPr>
            <a:r>
              <a:rPr lang="en-US" sz="2338">
                <a:solidFill>
                  <a:srgbClr val="1E1B1B"/>
                </a:solidFill>
                <a:latin typeface="Public Sans"/>
                <a:ea typeface="Public Sans"/>
                <a:cs typeface="Public Sans"/>
                <a:sym typeface="Public Sans"/>
              </a:rPr>
              <a:t>GIT</a:t>
            </a:r>
          </a:p>
          <a:p>
            <a:pPr algn="l" marL="504838" indent="-252419" lvl="1">
              <a:lnSpc>
                <a:spcPts val="3226"/>
              </a:lnSpc>
              <a:buFont typeface="Arial"/>
              <a:buChar char="•"/>
            </a:pPr>
            <a:r>
              <a:rPr lang="en-US" sz="2338">
                <a:solidFill>
                  <a:srgbClr val="1E1B1B"/>
                </a:solidFill>
                <a:latin typeface="Public Sans"/>
                <a:ea typeface="Public Sans"/>
                <a:cs typeface="Public Sans"/>
                <a:sym typeface="Public Sans"/>
              </a:rPr>
              <a:t>GITHUB</a:t>
            </a:r>
          </a:p>
          <a:p>
            <a:pPr algn="l" marL="504838" indent="-252419" lvl="1">
              <a:lnSpc>
                <a:spcPts val="3226"/>
              </a:lnSpc>
              <a:buFont typeface="Arial"/>
              <a:buChar char="•"/>
            </a:pPr>
            <a:r>
              <a:rPr lang="en-US" sz="2338">
                <a:solidFill>
                  <a:srgbClr val="1E1B1B"/>
                </a:solidFill>
                <a:latin typeface="Public Sans"/>
                <a:ea typeface="Public Sans"/>
                <a:cs typeface="Public Sans"/>
                <a:sym typeface="Public Sans"/>
              </a:rPr>
              <a:t>APIs</a:t>
            </a:r>
          </a:p>
        </p:txBody>
      </p:sp>
      <p:sp>
        <p:nvSpPr>
          <p:cNvPr name="TextBox 11" id="11"/>
          <p:cNvSpPr txBox="true"/>
          <p:nvPr/>
        </p:nvSpPr>
        <p:spPr>
          <a:xfrm rot="0">
            <a:off x="11780890" y="4706225"/>
            <a:ext cx="3899891" cy="437275"/>
          </a:xfrm>
          <a:prstGeom prst="rect">
            <a:avLst/>
          </a:prstGeom>
        </p:spPr>
        <p:txBody>
          <a:bodyPr anchor="t" rtlCol="false" tIns="0" lIns="0" bIns="0" rIns="0">
            <a:spAutoFit/>
          </a:bodyPr>
          <a:lstStyle/>
          <a:p>
            <a:pPr algn="ctr">
              <a:lnSpc>
                <a:spcPts val="3502"/>
              </a:lnSpc>
            </a:pPr>
            <a:r>
              <a:rPr lang="en-US" sz="2538">
                <a:solidFill>
                  <a:srgbClr val="1E1B1B"/>
                </a:solidFill>
                <a:latin typeface="Public Sans"/>
                <a:ea typeface="Public Sans"/>
                <a:cs typeface="Public Sans"/>
                <a:sym typeface="Public Sans"/>
              </a:rPr>
              <a:t>Tools, IDEs &amp; Databases :</a:t>
            </a:r>
          </a:p>
        </p:txBody>
      </p:sp>
      <p:sp>
        <p:nvSpPr>
          <p:cNvPr name="TextBox 12" id="12"/>
          <p:cNvSpPr txBox="true"/>
          <p:nvPr/>
        </p:nvSpPr>
        <p:spPr>
          <a:xfrm rot="0">
            <a:off x="11780890" y="5704725"/>
            <a:ext cx="3360645" cy="1632472"/>
          </a:xfrm>
          <a:prstGeom prst="rect">
            <a:avLst/>
          </a:prstGeom>
        </p:spPr>
        <p:txBody>
          <a:bodyPr anchor="t" rtlCol="false" tIns="0" lIns="0" bIns="0" rIns="0">
            <a:spAutoFit/>
          </a:bodyPr>
          <a:lstStyle/>
          <a:p>
            <a:pPr algn="l" marL="504838" indent="-252419" lvl="1">
              <a:lnSpc>
                <a:spcPts val="3226"/>
              </a:lnSpc>
              <a:buFont typeface="Arial"/>
              <a:buChar char="•"/>
            </a:pPr>
            <a:r>
              <a:rPr lang="en-US" sz="2338">
                <a:solidFill>
                  <a:srgbClr val="1E1B1B"/>
                </a:solidFill>
                <a:latin typeface="Public Sans"/>
                <a:ea typeface="Public Sans"/>
                <a:cs typeface="Public Sans"/>
                <a:sym typeface="Public Sans"/>
              </a:rPr>
              <a:t>Android Studio</a:t>
            </a:r>
          </a:p>
          <a:p>
            <a:pPr algn="l" marL="504838" indent="-252419" lvl="1">
              <a:lnSpc>
                <a:spcPts val="3226"/>
              </a:lnSpc>
              <a:buFont typeface="Arial"/>
              <a:buChar char="•"/>
            </a:pPr>
            <a:r>
              <a:rPr lang="en-US" sz="2338">
                <a:solidFill>
                  <a:srgbClr val="1E1B1B"/>
                </a:solidFill>
                <a:latin typeface="Public Sans"/>
                <a:ea typeface="Public Sans"/>
                <a:cs typeface="Public Sans"/>
                <a:sym typeface="Public Sans"/>
              </a:rPr>
              <a:t>Visual Studio</a:t>
            </a:r>
          </a:p>
          <a:p>
            <a:pPr algn="l" marL="504838" indent="-252419" lvl="1">
              <a:lnSpc>
                <a:spcPts val="3226"/>
              </a:lnSpc>
              <a:buFont typeface="Arial"/>
              <a:buChar char="•"/>
            </a:pPr>
            <a:r>
              <a:rPr lang="en-US" sz="2338">
                <a:solidFill>
                  <a:srgbClr val="1E1B1B"/>
                </a:solidFill>
                <a:latin typeface="Public Sans"/>
                <a:ea typeface="Public Sans"/>
                <a:cs typeface="Public Sans"/>
                <a:sym typeface="Public Sans"/>
              </a:rPr>
              <a:t>Python IDLE 3.12</a:t>
            </a:r>
          </a:p>
          <a:p>
            <a:pPr algn="l" marL="504838" indent="-252419" lvl="1">
              <a:lnSpc>
                <a:spcPts val="3226"/>
              </a:lnSpc>
              <a:buFont typeface="Arial"/>
              <a:buChar char="•"/>
            </a:pPr>
            <a:r>
              <a:rPr lang="en-US" sz="2338">
                <a:solidFill>
                  <a:srgbClr val="1E1B1B"/>
                </a:solidFill>
                <a:latin typeface="Public Sans"/>
                <a:ea typeface="Public Sans"/>
                <a:cs typeface="Public Sans"/>
                <a:sym typeface="Public Sans"/>
              </a:rPr>
              <a:t>Pl/Sql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grpSp>
        <p:nvGrpSpPr>
          <p:cNvPr name="Group 2" id="2"/>
          <p:cNvGrpSpPr/>
          <p:nvPr/>
        </p:nvGrpSpPr>
        <p:grpSpPr>
          <a:xfrm rot="0">
            <a:off x="-3156963" y="-4540187"/>
            <a:ext cx="7129609" cy="712960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6667"/>
              </a:srgbClr>
            </a:solidFill>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sp>
        <p:nvSpPr>
          <p:cNvPr name="AutoShape 5" id="5"/>
          <p:cNvSpPr/>
          <p:nvPr/>
        </p:nvSpPr>
        <p:spPr>
          <a:xfrm>
            <a:off x="1148949" y="1019175"/>
            <a:ext cx="16018947" cy="0"/>
          </a:xfrm>
          <a:prstGeom prst="line">
            <a:avLst/>
          </a:prstGeom>
          <a:ln cap="flat" w="19050">
            <a:solidFill>
              <a:srgbClr val="FFFCF4"/>
            </a:solidFill>
            <a:prstDash val="solid"/>
            <a:headEnd type="none" len="sm" w="sm"/>
            <a:tailEnd type="none" len="sm" w="sm"/>
          </a:ln>
        </p:spPr>
      </p:sp>
      <p:sp>
        <p:nvSpPr>
          <p:cNvPr name="Freeform 6" id="6"/>
          <p:cNvSpPr/>
          <p:nvPr/>
        </p:nvSpPr>
        <p:spPr>
          <a:xfrm flipH="false" flipV="false" rot="0">
            <a:off x="16245812" y="1303350"/>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453432" y="1810096"/>
            <a:ext cx="11584761" cy="115847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6667"/>
              </a:srgbClr>
            </a:solidFill>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sp>
        <p:nvSpPr>
          <p:cNvPr name="AutoShape 10" id="10"/>
          <p:cNvSpPr/>
          <p:nvPr/>
        </p:nvSpPr>
        <p:spPr>
          <a:xfrm>
            <a:off x="1148949" y="8488747"/>
            <a:ext cx="596085" cy="0"/>
          </a:xfrm>
          <a:prstGeom prst="line">
            <a:avLst/>
          </a:prstGeom>
          <a:ln cap="flat" w="19050">
            <a:solidFill>
              <a:srgbClr val="FFFCF4"/>
            </a:solidFill>
            <a:prstDash val="solid"/>
            <a:headEnd type="none" len="sm" w="sm"/>
            <a:tailEnd type="none" len="sm" w="sm"/>
          </a:ln>
        </p:spPr>
      </p:sp>
      <p:sp>
        <p:nvSpPr>
          <p:cNvPr name="Freeform 11" id="11"/>
          <p:cNvSpPr/>
          <p:nvPr/>
        </p:nvSpPr>
        <p:spPr>
          <a:xfrm flipH="false" flipV="false" rot="0">
            <a:off x="8889299" y="2589423"/>
            <a:ext cx="8278598" cy="5908849"/>
          </a:xfrm>
          <a:custGeom>
            <a:avLst/>
            <a:gdLst/>
            <a:ahLst/>
            <a:cxnLst/>
            <a:rect r="r" b="b" t="t" l="l"/>
            <a:pathLst>
              <a:path h="5908849" w="8278598">
                <a:moveTo>
                  <a:pt x="0" y="0"/>
                </a:moveTo>
                <a:lnTo>
                  <a:pt x="8278597" y="0"/>
                </a:lnTo>
                <a:lnTo>
                  <a:pt x="8278597" y="5908849"/>
                </a:lnTo>
                <a:lnTo>
                  <a:pt x="0" y="5908849"/>
                </a:lnTo>
                <a:lnTo>
                  <a:pt x="0" y="0"/>
                </a:lnTo>
                <a:close/>
              </a:path>
            </a:pathLst>
          </a:custGeom>
          <a:blipFill>
            <a:blip r:embed="rId4"/>
            <a:stretch>
              <a:fillRect l="0" t="0" r="0" b="0"/>
            </a:stretch>
          </a:blipFill>
        </p:spPr>
      </p:sp>
      <p:sp>
        <p:nvSpPr>
          <p:cNvPr name="TextBox 12" id="12"/>
          <p:cNvSpPr txBox="true"/>
          <p:nvPr/>
        </p:nvSpPr>
        <p:spPr>
          <a:xfrm rot="0">
            <a:off x="1148949" y="2579898"/>
            <a:ext cx="6603469" cy="1228725"/>
          </a:xfrm>
          <a:prstGeom prst="rect">
            <a:avLst/>
          </a:prstGeom>
        </p:spPr>
        <p:txBody>
          <a:bodyPr anchor="t" rtlCol="false" tIns="0" lIns="0" bIns="0" rIns="0">
            <a:spAutoFit/>
          </a:bodyPr>
          <a:lstStyle/>
          <a:p>
            <a:pPr algn="l" marL="0" indent="0" lvl="0">
              <a:lnSpc>
                <a:spcPts val="9600"/>
              </a:lnSpc>
              <a:spcBef>
                <a:spcPct val="0"/>
              </a:spcBef>
            </a:pPr>
            <a:r>
              <a:rPr lang="en-US" sz="8000" spc="-240">
                <a:solidFill>
                  <a:srgbClr val="FFFCF4"/>
                </a:solidFill>
                <a:latin typeface="Baskerville Display PT"/>
                <a:ea typeface="Baskerville Display PT"/>
                <a:cs typeface="Baskerville Display PT"/>
                <a:sym typeface="Baskerville Display PT"/>
              </a:rPr>
              <a:t>Certificates</a:t>
            </a:r>
          </a:p>
        </p:txBody>
      </p:sp>
      <p:sp>
        <p:nvSpPr>
          <p:cNvPr name="TextBox 13" id="13"/>
          <p:cNvSpPr txBox="true"/>
          <p:nvPr/>
        </p:nvSpPr>
        <p:spPr>
          <a:xfrm rot="0">
            <a:off x="1463868" y="4545566"/>
            <a:ext cx="6799710" cy="2087240"/>
          </a:xfrm>
          <a:prstGeom prst="rect">
            <a:avLst/>
          </a:prstGeom>
        </p:spPr>
        <p:txBody>
          <a:bodyPr anchor="t" rtlCol="false" tIns="0" lIns="0" bIns="0" rIns="0">
            <a:spAutoFit/>
          </a:bodyPr>
          <a:lstStyle/>
          <a:p>
            <a:pPr algn="l" marL="527804" indent="-263902" lvl="1">
              <a:lnSpc>
                <a:spcPts val="3373"/>
              </a:lnSpc>
              <a:buFont typeface="Arial"/>
              <a:buChar char="•"/>
            </a:pPr>
            <a:r>
              <a:rPr lang="en-US" sz="2444">
                <a:solidFill>
                  <a:srgbClr val="FFFCF4"/>
                </a:solidFill>
                <a:latin typeface="Public Sans Thin"/>
                <a:ea typeface="Public Sans Thin"/>
                <a:cs typeface="Public Sans Thin"/>
                <a:sym typeface="Public Sans Thin"/>
              </a:rPr>
              <a:t>Cloud Computing</a:t>
            </a:r>
          </a:p>
          <a:p>
            <a:pPr algn="l" marL="527804" indent="-263902" lvl="1">
              <a:lnSpc>
                <a:spcPts val="3373"/>
              </a:lnSpc>
              <a:buFont typeface="Arial"/>
              <a:buChar char="•"/>
            </a:pPr>
            <a:r>
              <a:rPr lang="en-US" sz="2444">
                <a:solidFill>
                  <a:srgbClr val="FFFCF4"/>
                </a:solidFill>
                <a:latin typeface="Public Sans Thin"/>
                <a:ea typeface="Public Sans Thin"/>
                <a:cs typeface="Public Sans Thin"/>
                <a:sym typeface="Public Sans Thin"/>
              </a:rPr>
              <a:t>IBM Python</a:t>
            </a:r>
          </a:p>
          <a:p>
            <a:pPr algn="l" marL="527804" indent="-263902" lvl="1">
              <a:lnSpc>
                <a:spcPts val="3373"/>
              </a:lnSpc>
              <a:buFont typeface="Arial"/>
              <a:buChar char="•"/>
            </a:pPr>
            <a:r>
              <a:rPr lang="en-US" sz="2444">
                <a:solidFill>
                  <a:srgbClr val="FFFCF4"/>
                </a:solidFill>
                <a:latin typeface="Public Sans Thin"/>
                <a:ea typeface="Public Sans Thin"/>
                <a:cs typeface="Public Sans Thin"/>
                <a:sym typeface="Public Sans Thin"/>
              </a:rPr>
              <a:t>Mongodb Nodejs </a:t>
            </a:r>
          </a:p>
          <a:p>
            <a:pPr algn="l" marL="527804" indent="-263902" lvl="1">
              <a:lnSpc>
                <a:spcPts val="3373"/>
              </a:lnSpc>
              <a:buFont typeface="Arial"/>
              <a:buChar char="•"/>
            </a:pPr>
            <a:r>
              <a:rPr lang="en-US" sz="2444">
                <a:solidFill>
                  <a:srgbClr val="FFFCF4"/>
                </a:solidFill>
                <a:latin typeface="Public Sans Thin"/>
                <a:ea typeface="Public Sans Thin"/>
                <a:cs typeface="Public Sans Thin"/>
                <a:sym typeface="Public Sans Thin"/>
              </a:rPr>
              <a:t>Oracle</a:t>
            </a:r>
          </a:p>
          <a:p>
            <a:pPr algn="l" marL="527804" indent="-263902" lvl="1">
              <a:lnSpc>
                <a:spcPts val="3373"/>
              </a:lnSpc>
              <a:buFont typeface="Arial"/>
              <a:buChar char="•"/>
            </a:pPr>
            <a:r>
              <a:rPr lang="en-US" sz="2444">
                <a:solidFill>
                  <a:srgbClr val="FFFCF4"/>
                </a:solidFill>
                <a:latin typeface="Public Sans Thin"/>
                <a:ea typeface="Public Sans Thin"/>
                <a:cs typeface="Public Sans Thin"/>
                <a:sym typeface="Public Sans Thin"/>
              </a:rPr>
              <a:t>Mongodb Database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sp>
        <p:nvSpPr>
          <p:cNvPr name="AutoShape 2" id="2"/>
          <p:cNvSpPr/>
          <p:nvPr/>
        </p:nvSpPr>
        <p:spPr>
          <a:xfrm>
            <a:off x="1148949" y="1019175"/>
            <a:ext cx="16018947" cy="0"/>
          </a:xfrm>
          <a:prstGeom prst="line">
            <a:avLst/>
          </a:prstGeom>
          <a:ln cap="flat" w="19050">
            <a:solidFill>
              <a:srgbClr val="1E1B1B"/>
            </a:solidFill>
            <a:prstDash val="solid"/>
            <a:headEnd type="none" len="sm" w="sm"/>
            <a:tailEnd type="none" len="sm" w="sm"/>
          </a:ln>
        </p:spPr>
      </p:sp>
      <p:sp>
        <p:nvSpPr>
          <p:cNvPr name="Freeform 3" id="3"/>
          <p:cNvSpPr/>
          <p:nvPr/>
        </p:nvSpPr>
        <p:spPr>
          <a:xfrm flipH="false" flipV="false" rot="0">
            <a:off x="16245812" y="1303350"/>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298854" y="4630646"/>
            <a:ext cx="6999333" cy="6185661"/>
          </a:xfrm>
          <a:custGeom>
            <a:avLst/>
            <a:gdLst/>
            <a:ahLst/>
            <a:cxnLst/>
            <a:rect r="r" b="b" t="t" l="l"/>
            <a:pathLst>
              <a:path h="6185661" w="6999333">
                <a:moveTo>
                  <a:pt x="0" y="0"/>
                </a:moveTo>
                <a:lnTo>
                  <a:pt x="6999334" y="0"/>
                </a:lnTo>
                <a:lnTo>
                  <a:pt x="6999334" y="6185661"/>
                </a:lnTo>
                <a:lnTo>
                  <a:pt x="0" y="6185661"/>
                </a:lnTo>
                <a:lnTo>
                  <a:pt x="0" y="0"/>
                </a:lnTo>
                <a:close/>
              </a:path>
            </a:pathLst>
          </a:custGeom>
          <a:blipFill>
            <a:blip r:embed="rId4"/>
            <a:stretch>
              <a:fillRect l="0" t="0" r="0" b="0"/>
            </a:stretch>
          </a:blipFill>
        </p:spPr>
      </p:sp>
      <p:sp>
        <p:nvSpPr>
          <p:cNvPr name="TextBox 5" id="5"/>
          <p:cNvSpPr txBox="true"/>
          <p:nvPr/>
        </p:nvSpPr>
        <p:spPr>
          <a:xfrm rot="0">
            <a:off x="1148949" y="2294226"/>
            <a:ext cx="7297105" cy="1504950"/>
          </a:xfrm>
          <a:prstGeom prst="rect">
            <a:avLst/>
          </a:prstGeom>
        </p:spPr>
        <p:txBody>
          <a:bodyPr anchor="t" rtlCol="false" tIns="0" lIns="0" bIns="0" rIns="0">
            <a:spAutoFit/>
          </a:bodyPr>
          <a:lstStyle/>
          <a:p>
            <a:pPr algn="l" marL="0" indent="0" lvl="0">
              <a:lnSpc>
                <a:spcPts val="11996"/>
              </a:lnSpc>
              <a:spcBef>
                <a:spcPct val="0"/>
              </a:spcBef>
            </a:pPr>
            <a:r>
              <a:rPr lang="en-US" sz="9996" spc="-299">
                <a:solidFill>
                  <a:srgbClr val="1E1B1B"/>
                </a:solidFill>
                <a:latin typeface="Baskerville Display PT"/>
                <a:ea typeface="Baskerville Display PT"/>
                <a:cs typeface="Baskerville Display PT"/>
                <a:sym typeface="Baskerville Display PT"/>
              </a:rPr>
              <a:t>Achievements</a:t>
            </a:r>
          </a:p>
        </p:txBody>
      </p:sp>
      <p:sp>
        <p:nvSpPr>
          <p:cNvPr name="TextBox 6" id="6"/>
          <p:cNvSpPr txBox="true"/>
          <p:nvPr/>
        </p:nvSpPr>
        <p:spPr>
          <a:xfrm rot="0">
            <a:off x="1148949" y="5304126"/>
            <a:ext cx="12818250" cy="457200"/>
          </a:xfrm>
          <a:prstGeom prst="rect">
            <a:avLst/>
          </a:prstGeom>
        </p:spPr>
        <p:txBody>
          <a:bodyPr anchor="t" rtlCol="false" tIns="0" lIns="0" bIns="0" rIns="0">
            <a:spAutoFit/>
          </a:bodyPr>
          <a:lstStyle/>
          <a:p>
            <a:pPr algn="l" marL="0" indent="0" lvl="0">
              <a:lnSpc>
                <a:spcPts val="3600"/>
              </a:lnSpc>
              <a:spcBef>
                <a:spcPct val="0"/>
              </a:spcBef>
            </a:pPr>
            <a:r>
              <a:rPr lang="en-US" sz="3000" spc="-89">
                <a:solidFill>
                  <a:srgbClr val="1E1B1B"/>
                </a:solidFill>
                <a:latin typeface="Baskerville Display PT"/>
                <a:ea typeface="Baskerville Display PT"/>
                <a:cs typeface="Baskerville Display PT"/>
                <a:sym typeface="Baskerville Display PT"/>
              </a:rPr>
              <a:t>Conducted Codeflip Event In Prince Shri Venkateshwara Arts &amp; Science College</a:t>
            </a:r>
          </a:p>
        </p:txBody>
      </p:sp>
      <p:sp>
        <p:nvSpPr>
          <p:cNvPr name="TextBox 7" id="7"/>
          <p:cNvSpPr txBox="true"/>
          <p:nvPr/>
        </p:nvSpPr>
        <p:spPr>
          <a:xfrm rot="0">
            <a:off x="1148949" y="7266276"/>
            <a:ext cx="12106905" cy="457200"/>
          </a:xfrm>
          <a:prstGeom prst="rect">
            <a:avLst/>
          </a:prstGeom>
        </p:spPr>
        <p:txBody>
          <a:bodyPr anchor="t" rtlCol="false" tIns="0" lIns="0" bIns="0" rIns="0">
            <a:spAutoFit/>
          </a:bodyPr>
          <a:lstStyle/>
          <a:p>
            <a:pPr algn="l" marL="0" indent="0" lvl="0">
              <a:lnSpc>
                <a:spcPts val="3600"/>
              </a:lnSpc>
              <a:spcBef>
                <a:spcPct val="0"/>
              </a:spcBef>
            </a:pPr>
            <a:r>
              <a:rPr lang="en-US" sz="3000" spc="-89">
                <a:solidFill>
                  <a:srgbClr val="1E1B1B"/>
                </a:solidFill>
                <a:latin typeface="Baskerville Display PT"/>
                <a:ea typeface="Baskerville Display PT"/>
                <a:cs typeface="Baskerville Display PT"/>
                <a:sym typeface="Baskerville Display PT"/>
              </a:rPr>
              <a:t>Runner In Zepher Event At Madha Engineering College</a:t>
            </a:r>
          </a:p>
        </p:txBody>
      </p:sp>
      <p:sp>
        <p:nvSpPr>
          <p:cNvPr name="TextBox 8" id="8"/>
          <p:cNvSpPr txBox="true"/>
          <p:nvPr/>
        </p:nvSpPr>
        <p:spPr>
          <a:xfrm rot="0">
            <a:off x="1148949" y="6076085"/>
            <a:ext cx="1826817" cy="457200"/>
          </a:xfrm>
          <a:prstGeom prst="rect">
            <a:avLst/>
          </a:prstGeom>
        </p:spPr>
        <p:txBody>
          <a:bodyPr anchor="t" rtlCol="false" tIns="0" lIns="0" bIns="0" rIns="0">
            <a:spAutoFit/>
          </a:bodyPr>
          <a:lstStyle/>
          <a:p>
            <a:pPr algn="l" marL="0" indent="0" lvl="0">
              <a:lnSpc>
                <a:spcPts val="3600"/>
              </a:lnSpc>
              <a:spcBef>
                <a:spcPct val="0"/>
              </a:spcBef>
            </a:pPr>
            <a:r>
              <a:rPr lang="en-US" sz="3000" spc="-89">
                <a:solidFill>
                  <a:srgbClr val="1E1B1B"/>
                </a:solidFill>
                <a:latin typeface="Baskerville Display PT"/>
                <a:ea typeface="Baskerville Display PT"/>
                <a:cs typeface="Baskerville Display PT"/>
                <a:sym typeface="Baskerville Display PT"/>
              </a:rPr>
              <a:t>(02/2025)</a:t>
            </a:r>
          </a:p>
        </p:txBody>
      </p:sp>
      <p:sp>
        <p:nvSpPr>
          <p:cNvPr name="TextBox 9" id="9"/>
          <p:cNvSpPr txBox="true"/>
          <p:nvPr/>
        </p:nvSpPr>
        <p:spPr>
          <a:xfrm rot="0">
            <a:off x="1148949" y="8037801"/>
            <a:ext cx="1826817" cy="457200"/>
          </a:xfrm>
          <a:prstGeom prst="rect">
            <a:avLst/>
          </a:prstGeom>
        </p:spPr>
        <p:txBody>
          <a:bodyPr anchor="t" rtlCol="false" tIns="0" lIns="0" bIns="0" rIns="0">
            <a:spAutoFit/>
          </a:bodyPr>
          <a:lstStyle/>
          <a:p>
            <a:pPr algn="l" marL="0" indent="0" lvl="0">
              <a:lnSpc>
                <a:spcPts val="3600"/>
              </a:lnSpc>
              <a:spcBef>
                <a:spcPct val="0"/>
              </a:spcBef>
            </a:pPr>
            <a:r>
              <a:rPr lang="en-US" sz="3000" spc="-89">
                <a:solidFill>
                  <a:srgbClr val="1E1B1B"/>
                </a:solidFill>
                <a:latin typeface="Baskerville Display PT"/>
                <a:ea typeface="Baskerville Display PT"/>
                <a:cs typeface="Baskerville Display PT"/>
                <a:sym typeface="Baskerville Display PT"/>
              </a:rPr>
              <a:t>(04/2024)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1B1B"/>
        </a:solidFill>
      </p:bgPr>
    </p:bg>
    <p:spTree>
      <p:nvGrpSpPr>
        <p:cNvPr id="1" name=""/>
        <p:cNvGrpSpPr/>
        <p:nvPr/>
      </p:nvGrpSpPr>
      <p:grpSpPr>
        <a:xfrm>
          <a:off x="0" y="0"/>
          <a:ext cx="0" cy="0"/>
          <a:chOff x="0" y="0"/>
          <a:chExt cx="0" cy="0"/>
        </a:xfrm>
      </p:grpSpPr>
      <p:sp>
        <p:nvSpPr>
          <p:cNvPr name="AutoShape 2" id="2"/>
          <p:cNvSpPr/>
          <p:nvPr/>
        </p:nvSpPr>
        <p:spPr>
          <a:xfrm>
            <a:off x="1148949" y="1019175"/>
            <a:ext cx="16018947" cy="0"/>
          </a:xfrm>
          <a:prstGeom prst="line">
            <a:avLst/>
          </a:prstGeom>
          <a:ln cap="flat" w="19050">
            <a:solidFill>
              <a:srgbClr val="FFFCF4"/>
            </a:solidFill>
            <a:prstDash val="solid"/>
            <a:headEnd type="none" len="sm" w="sm"/>
            <a:tailEnd type="none" len="sm" w="sm"/>
          </a:ln>
        </p:spPr>
      </p:sp>
      <p:sp>
        <p:nvSpPr>
          <p:cNvPr name="Freeform 3" id="3"/>
          <p:cNvSpPr/>
          <p:nvPr/>
        </p:nvSpPr>
        <p:spPr>
          <a:xfrm flipH="false" flipV="false" rot="0">
            <a:off x="16245812" y="1303350"/>
            <a:ext cx="922084" cy="230521"/>
          </a:xfrm>
          <a:custGeom>
            <a:avLst/>
            <a:gdLst/>
            <a:ahLst/>
            <a:cxnLst/>
            <a:rect r="r" b="b" t="t" l="l"/>
            <a:pathLst>
              <a:path h="230521" w="922084">
                <a:moveTo>
                  <a:pt x="0" y="0"/>
                </a:moveTo>
                <a:lnTo>
                  <a:pt x="922084" y="0"/>
                </a:lnTo>
                <a:lnTo>
                  <a:pt x="922084" y="230521"/>
                </a:lnTo>
                <a:lnTo>
                  <a:pt x="0" y="230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263334" y="5206516"/>
            <a:ext cx="9190632" cy="919063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CF4">
                <a:alpha val="6667"/>
              </a:srgbClr>
            </a:solidFill>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l" marL="0" indent="0" lvl="0">
                <a:lnSpc>
                  <a:spcPts val="2879"/>
                </a:lnSpc>
                <a:spcBef>
                  <a:spcPct val="0"/>
                </a:spcBef>
              </a:pPr>
            </a:p>
          </p:txBody>
        </p:sp>
      </p:grpSp>
      <p:sp>
        <p:nvSpPr>
          <p:cNvPr name="TextBox 7" id="7"/>
          <p:cNvSpPr txBox="true"/>
          <p:nvPr/>
        </p:nvSpPr>
        <p:spPr>
          <a:xfrm rot="0">
            <a:off x="160626" y="1303350"/>
            <a:ext cx="8374847" cy="1666875"/>
          </a:xfrm>
          <a:prstGeom prst="rect">
            <a:avLst/>
          </a:prstGeom>
        </p:spPr>
        <p:txBody>
          <a:bodyPr anchor="t" rtlCol="false" tIns="0" lIns="0" bIns="0" rIns="0">
            <a:spAutoFit/>
          </a:bodyPr>
          <a:lstStyle/>
          <a:p>
            <a:pPr algn="ctr" marL="0" indent="0" lvl="0">
              <a:lnSpc>
                <a:spcPts val="13199"/>
              </a:lnSpc>
              <a:spcBef>
                <a:spcPct val="0"/>
              </a:spcBef>
            </a:pPr>
            <a:r>
              <a:rPr lang="en-US" sz="10999" spc="-329">
                <a:solidFill>
                  <a:srgbClr val="FFFCF4"/>
                </a:solidFill>
                <a:latin typeface="Baskerville Display PT"/>
                <a:ea typeface="Baskerville Display PT"/>
                <a:cs typeface="Baskerville Display PT"/>
                <a:sym typeface="Baskerville Display PT"/>
              </a:rPr>
              <a:t>Contact Me</a:t>
            </a:r>
          </a:p>
        </p:txBody>
      </p:sp>
      <p:sp>
        <p:nvSpPr>
          <p:cNvPr name="TextBox 8" id="8"/>
          <p:cNvSpPr txBox="true"/>
          <p:nvPr/>
        </p:nvSpPr>
        <p:spPr>
          <a:xfrm rot="0">
            <a:off x="3326042" y="4104473"/>
            <a:ext cx="8500755" cy="436759"/>
          </a:xfrm>
          <a:prstGeom prst="rect">
            <a:avLst/>
          </a:prstGeom>
        </p:spPr>
        <p:txBody>
          <a:bodyPr anchor="t" rtlCol="false" tIns="0" lIns="0" bIns="0" rIns="0">
            <a:spAutoFit/>
          </a:bodyPr>
          <a:lstStyle/>
          <a:p>
            <a:pPr algn="l">
              <a:lnSpc>
                <a:spcPts val="3507"/>
              </a:lnSpc>
            </a:pPr>
            <a:r>
              <a:rPr lang="en-US" sz="2541">
                <a:solidFill>
                  <a:srgbClr val="FFFCF4"/>
                </a:solidFill>
                <a:latin typeface="Public Sans"/>
                <a:ea typeface="Public Sans"/>
                <a:cs typeface="Public Sans"/>
                <a:sym typeface="Public Sans"/>
              </a:rPr>
              <a:t>E-mail : sandy637900@gmail.com</a:t>
            </a:r>
          </a:p>
        </p:txBody>
      </p:sp>
      <p:sp>
        <p:nvSpPr>
          <p:cNvPr name="TextBox 9" id="9"/>
          <p:cNvSpPr txBox="true"/>
          <p:nvPr/>
        </p:nvSpPr>
        <p:spPr>
          <a:xfrm rot="0">
            <a:off x="3326042" y="5007958"/>
            <a:ext cx="10910151" cy="437201"/>
          </a:xfrm>
          <a:prstGeom prst="rect">
            <a:avLst/>
          </a:prstGeom>
        </p:spPr>
        <p:txBody>
          <a:bodyPr anchor="t" rtlCol="false" tIns="0" lIns="0" bIns="0" rIns="0">
            <a:spAutoFit/>
          </a:bodyPr>
          <a:lstStyle/>
          <a:p>
            <a:pPr algn="l">
              <a:lnSpc>
                <a:spcPts val="3507"/>
              </a:lnSpc>
            </a:pPr>
            <a:r>
              <a:rPr lang="en-US" sz="2541">
                <a:solidFill>
                  <a:srgbClr val="FFFCF4"/>
                </a:solidFill>
                <a:latin typeface="Public Sans"/>
                <a:ea typeface="Public Sans"/>
                <a:cs typeface="Public Sans"/>
                <a:sym typeface="Public Sans"/>
              </a:rPr>
              <a:t>Linkedin : </a:t>
            </a:r>
            <a:r>
              <a:rPr lang="en-US" b="true" sz="2541">
                <a:solidFill>
                  <a:srgbClr val="FFFCF4"/>
                </a:solidFill>
                <a:latin typeface="Public Sans Bold"/>
                <a:ea typeface="Public Sans Bold"/>
                <a:cs typeface="Public Sans Bold"/>
                <a:sym typeface="Public Sans Bold"/>
              </a:rPr>
              <a:t>https://www.linkedin.com/in/s-santhosh-kumar-50b148338</a:t>
            </a:r>
          </a:p>
        </p:txBody>
      </p:sp>
      <p:sp>
        <p:nvSpPr>
          <p:cNvPr name="TextBox 10" id="10"/>
          <p:cNvSpPr txBox="true"/>
          <p:nvPr/>
        </p:nvSpPr>
        <p:spPr>
          <a:xfrm rot="0">
            <a:off x="3326042" y="5911883"/>
            <a:ext cx="10910151" cy="437201"/>
          </a:xfrm>
          <a:prstGeom prst="rect">
            <a:avLst/>
          </a:prstGeom>
        </p:spPr>
        <p:txBody>
          <a:bodyPr anchor="t" rtlCol="false" tIns="0" lIns="0" bIns="0" rIns="0">
            <a:spAutoFit/>
          </a:bodyPr>
          <a:lstStyle/>
          <a:p>
            <a:pPr algn="l">
              <a:lnSpc>
                <a:spcPts val="3507"/>
              </a:lnSpc>
            </a:pPr>
            <a:r>
              <a:rPr lang="en-US" sz="2541">
                <a:solidFill>
                  <a:srgbClr val="FFFCF4"/>
                </a:solidFill>
                <a:latin typeface="Public Sans"/>
                <a:ea typeface="Public Sans"/>
                <a:cs typeface="Public Sans"/>
                <a:sym typeface="Public Sans"/>
              </a:rPr>
              <a:t>Github : https://github.com/sandykumars</a:t>
            </a:r>
          </a:p>
        </p:txBody>
      </p:sp>
      <p:sp>
        <p:nvSpPr>
          <p:cNvPr name="TextBox 11" id="11"/>
          <p:cNvSpPr txBox="true"/>
          <p:nvPr/>
        </p:nvSpPr>
        <p:spPr>
          <a:xfrm rot="0">
            <a:off x="3326042" y="6815809"/>
            <a:ext cx="13704175" cy="437201"/>
          </a:xfrm>
          <a:prstGeom prst="rect">
            <a:avLst/>
          </a:prstGeom>
        </p:spPr>
        <p:txBody>
          <a:bodyPr anchor="t" rtlCol="false" tIns="0" lIns="0" bIns="0" rIns="0">
            <a:spAutoFit/>
          </a:bodyPr>
          <a:lstStyle/>
          <a:p>
            <a:pPr algn="l">
              <a:lnSpc>
                <a:spcPts val="3507"/>
              </a:lnSpc>
            </a:pPr>
            <a:r>
              <a:rPr lang="en-US" sz="2541">
                <a:solidFill>
                  <a:srgbClr val="FFFCF4"/>
                </a:solidFill>
                <a:latin typeface="Public Sans"/>
                <a:ea typeface="Public Sans"/>
                <a:cs typeface="Public Sans"/>
                <a:sym typeface="Public Sans"/>
              </a:rPr>
              <a:t>Instagram : https://www.instagram.com/its_me_santhosh_ks?igsh=bmtlY3IyaWR1OHhy</a:t>
            </a:r>
          </a:p>
        </p:txBody>
      </p:sp>
      <p:sp>
        <p:nvSpPr>
          <p:cNvPr name="TextBox 12" id="12"/>
          <p:cNvSpPr txBox="true"/>
          <p:nvPr/>
        </p:nvSpPr>
        <p:spPr>
          <a:xfrm rot="0">
            <a:off x="3326042" y="3200548"/>
            <a:ext cx="10910151" cy="437201"/>
          </a:xfrm>
          <a:prstGeom prst="rect">
            <a:avLst/>
          </a:prstGeom>
        </p:spPr>
        <p:txBody>
          <a:bodyPr anchor="t" rtlCol="false" tIns="0" lIns="0" bIns="0" rIns="0">
            <a:spAutoFit/>
          </a:bodyPr>
          <a:lstStyle/>
          <a:p>
            <a:pPr algn="l">
              <a:lnSpc>
                <a:spcPts val="3507"/>
              </a:lnSpc>
            </a:pPr>
            <a:r>
              <a:rPr lang="en-US" sz="2541">
                <a:solidFill>
                  <a:srgbClr val="FFFCF4"/>
                </a:solidFill>
                <a:latin typeface="Public Sans"/>
                <a:ea typeface="Public Sans"/>
                <a:cs typeface="Public Sans"/>
                <a:sym typeface="Public Sans"/>
              </a:rPr>
              <a:t>Mobile Number : 6379002985</a:t>
            </a:r>
          </a:p>
        </p:txBody>
      </p:sp>
      <p:sp>
        <p:nvSpPr>
          <p:cNvPr name="TextBox 13" id="13"/>
          <p:cNvSpPr txBox="true"/>
          <p:nvPr/>
        </p:nvSpPr>
        <p:spPr>
          <a:xfrm rot="0">
            <a:off x="3326042" y="7719735"/>
            <a:ext cx="9160743" cy="437201"/>
          </a:xfrm>
          <a:prstGeom prst="rect">
            <a:avLst/>
          </a:prstGeom>
        </p:spPr>
        <p:txBody>
          <a:bodyPr anchor="t" rtlCol="false" tIns="0" lIns="0" bIns="0" rIns="0">
            <a:spAutoFit/>
          </a:bodyPr>
          <a:lstStyle/>
          <a:p>
            <a:pPr algn="l">
              <a:lnSpc>
                <a:spcPts val="3507"/>
              </a:lnSpc>
            </a:pPr>
            <a:r>
              <a:rPr lang="en-US" sz="2541">
                <a:solidFill>
                  <a:srgbClr val="FFFCF4"/>
                </a:solidFill>
                <a:latin typeface="Public Sans"/>
                <a:ea typeface="Public Sans"/>
                <a:cs typeface="Public Sans"/>
                <a:sym typeface="Public Sans"/>
              </a:rPr>
              <a:t>Facebook : https://www.facebook.com/share/16RLZu82zz/</a:t>
            </a:r>
          </a:p>
        </p:txBody>
      </p:sp>
      <p:sp>
        <p:nvSpPr>
          <p:cNvPr name="TextBox 14" id="14"/>
          <p:cNvSpPr txBox="true"/>
          <p:nvPr/>
        </p:nvSpPr>
        <p:spPr>
          <a:xfrm rot="0">
            <a:off x="3326042" y="8627557"/>
            <a:ext cx="11547192" cy="437201"/>
          </a:xfrm>
          <a:prstGeom prst="rect">
            <a:avLst/>
          </a:prstGeom>
        </p:spPr>
        <p:txBody>
          <a:bodyPr anchor="t" rtlCol="false" tIns="0" lIns="0" bIns="0" rIns="0">
            <a:spAutoFit/>
          </a:bodyPr>
          <a:lstStyle/>
          <a:p>
            <a:pPr algn="l">
              <a:lnSpc>
                <a:spcPts val="3507"/>
              </a:lnSpc>
            </a:pPr>
            <a:r>
              <a:rPr lang="en-US" sz="2541">
                <a:solidFill>
                  <a:srgbClr val="FFFCF4"/>
                </a:solidFill>
                <a:latin typeface="Public Sans"/>
                <a:ea typeface="Public Sans"/>
                <a:cs typeface="Public Sans"/>
                <a:sym typeface="Public Sans"/>
              </a:rPr>
              <a:t>Twitter : https://x.com/sandy637900?t=kTwrgHPy8pg8lK5K4bUw9A&amp;s=09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DAGwEaA8KO4</dc:identifier>
  <dcterms:modified xsi:type="dcterms:W3CDTF">2011-08-01T06:04:30Z</dcterms:modified>
  <cp:revision>1</cp:revision>
  <dc:title>Black and Beige Minimal Professional Portfolio Presentation</dc:title>
</cp:coreProperties>
</file>